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1.jpg" ContentType="image/jpg"/>
  <Override PartName="/ppt/media/image3.jpg" ContentType="image/jpg"/>
  <Override PartName="/ppt/media/image5.jpg" ContentType="image/jpg"/>
  <Override PartName="/ppt/media/image6.jpg" ContentType="image/jpg"/>
  <Override PartName="/ppt/media/image7.jpg" ContentType="image/jpg"/>
  <Override PartName="/ppt/media/image9.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82" r:id="rId8"/>
    <p:sldId id="263" r:id="rId9"/>
    <p:sldId id="264" r:id="rId10"/>
    <p:sldId id="265" r:id="rId11"/>
    <p:sldId id="266" r:id="rId12"/>
    <p:sldId id="267" r:id="rId13"/>
    <p:sldId id="283" r:id="rId14"/>
    <p:sldId id="269" r:id="rId15"/>
    <p:sldId id="270" r:id="rId16"/>
    <p:sldId id="271" r:id="rId17"/>
    <p:sldId id="272" r:id="rId18"/>
    <p:sldId id="273" r:id="rId19"/>
    <p:sldId id="274" r:id="rId20"/>
    <p:sldId id="275" r:id="rId21"/>
    <p:sldId id="277" r:id="rId22"/>
    <p:sldId id="278" r:id="rId23"/>
    <p:sldId id="280" r:id="rId24"/>
    <p:sldId id="281" r:id="rId2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57090" autoAdjust="0"/>
  </p:normalViewPr>
  <p:slideViewPr>
    <p:cSldViewPr snapToGrid="0" snapToObjects="1">
      <p:cViewPr varScale="1">
        <p:scale>
          <a:sx n="55" d="100"/>
          <a:sy n="55" d="100"/>
        </p:scale>
        <p:origin x="2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5381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Welcome everyone to the RI Club &amp; District Support Session.</a:t>
            </a:r>
          </a:p>
          <a:p>
            <a:r>
              <a:rPr lang="en-US" sz="1200"/>
              <a:t/>
            </a:r>
          </a:p>
          <a:p>
            <a:r>
              <a:rPr lang="en-US" sz="1200"/>
              <a:t>My name is Cassie Howder — Youth Safety &amp; Culture Officer, Rotary International.</a:t>
            </a:r>
          </a:p>
          <a:p>
            <a:r>
              <a:rPr lang="en-US" sz="1200"/>
              <a:t/>
            </a:r>
          </a:p>
          <a:p>
            <a:r>
              <a:rPr lang="en-US" sz="1200"/>
              <a:t>[0–7 MIN: Welcome &amp; Framing]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content covered today really centers around this article of RI's code of policies.</a:t>
            </a:r>
          </a:p>
          <a:p>
            <a:r>
              <a:rPr lang="en-US" sz="1200"/>
              <a:t/>
            </a:r>
          </a:p>
          <a:p>
            <a:r>
              <a:rPr lang="en-US" sz="1200"/>
              <a:t>Can I get a volunteer to read it?</a:t>
            </a:r>
          </a:p>
          <a:p>
            <a:r>
              <a:rPr lang="en-US" sz="1200"/>
              <a:t/>
            </a:r>
          </a:p>
          <a:p>
            <a:r>
              <a:rPr lang="en-US" sz="1200"/>
              <a:t>So, we will be talking about both youth safeguarding &amp; adult harassment situations today. My goal is to help you feel even a bit more confident navigating those situations and you should leave today knowing:</a:t>
            </a:r>
          </a:p>
          <a:p>
            <a:r>
              <a:rPr lang="en-US" sz="1200"/>
              <a:t>• A few proactive practices to strengthen club culture</a:t>
            </a:r>
          </a:p>
          <a:p>
            <a:r>
              <a:rPr lang="en-US" sz="1200"/>
              <a:t>• The first steps to take when serious issues arise in your club</a:t>
            </a:r>
          </a:p>
          <a:p>
            <a:r>
              <a:rPr lang="en-US" sz="1200"/>
              <a:t/>
            </a:r>
          </a:p>
          <a:p>
            <a:r>
              <a:rPr lang="en-US" sz="1200"/>
              <a:t>(Change slide) And who you can contact for guidance.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With that, I'd like to introduce you to three teams at Rotary International that are uniquely positioned to support you as club presidents.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Ask: "Any guesses how many staff Rotary International has?"</a:t>
            </a:r>
          </a:p>
          <a:p>
            <a:r>
              <a:rPr lang="en-US" sz="1200"/>
              <a:t/>
            </a:r>
          </a:p>
          <a:p>
            <a:r>
              <a:rPr lang="en-US" sz="1200"/>
              <a:t>Answer: ~700 staff worldwide, with most based near our headquarters in Evanston, Illinois, and others working from our seven international offices around the world.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One of the largest teams at RI is the Rotary Support Center — which is our main help desk for members.</a:t>
            </a:r>
          </a:p>
          <a:p>
            <a:r>
              <a:rPr lang="en-US" sz="1200"/>
              <a:t/>
            </a:r>
          </a:p>
          <a:p>
            <a:r>
              <a:rPr lang="en-US" sz="1200"/>
              <a:t>Use when:</a:t>
            </a:r>
          </a:p>
          <a:p>
            <a:r>
              <a:rPr lang="en-US" sz="1200"/>
              <a:t>• You need a quick answer</a:t>
            </a:r>
          </a:p>
          <a:p>
            <a:r>
              <a:rPr lang="en-US" sz="1200"/>
              <a:t>• IT or MyRotary issues</a:t>
            </a:r>
          </a:p>
          <a:p>
            <a:r>
              <a:rPr lang="en-US" sz="1200"/>
              <a:t>• Donations / recognition Qs</a:t>
            </a:r>
          </a:p>
          <a:p>
            <a:r>
              <a:rPr lang="en-US" sz="1200"/>
              <a:t>• Or any other general questions about Rotary</a:t>
            </a:r>
          </a:p>
          <a:p>
            <a:r>
              <a:rPr lang="en-US" sz="1200"/>
              <a:t/>
            </a:r>
          </a:p>
          <a:p>
            <a:r>
              <a:rPr lang="en-US" sz="1200"/>
              <a:t>When you're not sure who to contact at RI — always start with the Rotary Support Center and they will direct you to the right place.</a:t>
            </a:r>
          </a:p>
          <a:p>
            <a:r>
              <a:rPr lang="en-US" sz="1200"/>
              <a:t/>
            </a:r>
          </a:p>
          <a:p>
            <a:r>
              <a:rPr lang="en-US" sz="1200"/>
              <a:t>Quick show of hands: "How many of you already knew Rotary had a call center?"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Next is the Membership Growth &amp; Experience team, often called MGX.</a:t>
            </a:r>
          </a:p>
          <a:p>
            <a:r>
              <a:rPr lang="en-US" sz="1200"/>
              <a:t/>
            </a:r>
          </a:p>
          <a:p>
            <a:r>
              <a:rPr lang="en-US" sz="1200"/>
              <a:t>For your region — which includes Zones 26, 27, and 25B — that team includes Haris and Angela.</a:t>
            </a:r>
          </a:p>
          <a:p>
            <a:r>
              <a:rPr lang="en-US" sz="1200"/>
              <a:t/>
            </a:r>
          </a:p>
          <a:p>
            <a:r>
              <a:rPr lang="en-US" sz="1200"/>
              <a:t>Haris some of you will meet next / may recognize from the membership session today.</a:t>
            </a:r>
          </a:p>
          <a:p>
            <a:r>
              <a:rPr lang="en-US" sz="1200"/>
              <a:t/>
            </a:r>
          </a:p>
          <a:p>
            <a:r>
              <a:rPr lang="en-US" sz="1200"/>
              <a:t>The vacant role you see here is actually the role I previously held at RI — and we expect to be refilling it very soon.</a:t>
            </a:r>
          </a:p>
          <a:p>
            <a:r>
              <a:rPr lang="en-US" sz="1200"/>
              <a:t/>
            </a:r>
          </a:p>
          <a:p>
            <a:r>
              <a:rPr lang="en-US" sz="1200"/>
              <a:t>These three provide region-specific support to C&amp;D leaders, with things like:</a:t>
            </a:r>
          </a:p>
          <a:p>
            <a:r>
              <a:rPr lang="en-US" sz="1200"/>
              <a:t>• Membership growth</a:t>
            </a:r>
          </a:p>
          <a:p>
            <a:r>
              <a:rPr lang="en-US" sz="1200"/>
              <a:t>• Club flexibility</a:t>
            </a:r>
          </a:p>
          <a:p>
            <a:r>
              <a:rPr lang="en-US" sz="1200"/>
              <a:t>• Policy &amp; governance questions</a:t>
            </a:r>
          </a:p>
          <a:p>
            <a:r>
              <a:rPr lang="en-US" sz="1200"/>
              <a:t>• Challenging club situations (that don't rise to level we'll discuss today)</a:t>
            </a:r>
          </a:p>
          <a:p>
            <a:r>
              <a:rPr lang="en-US" sz="1200"/>
              <a:t>• Mergers / satellites / new clubs</a:t>
            </a:r>
          </a:p>
          <a:p>
            <a:r>
              <a:rPr lang="en-US" sz="1200"/>
              <a:t/>
            </a:r>
          </a:p>
          <a:p>
            <a:r>
              <a:rPr lang="en-US" sz="1200"/>
              <a:t>They work very closely with district leadership and are also a great resource for presidents if ever you need help with anything listed along the bottom of the screen.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final team I'll mention is Culture &amp; Values, which is the team I transitioned into earlier this year.</a:t>
            </a:r>
          </a:p>
          <a:p>
            <a:r>
              <a:rPr lang="en-US" sz="1200"/>
              <a:t/>
            </a:r>
          </a:p>
          <a:p>
            <a:r>
              <a:rPr lang="en-US" sz="1200"/>
              <a:t>We're a team of 10 who support clubs and districts worldwide with:</a:t>
            </a:r>
          </a:p>
          <a:p>
            <a:r>
              <a:rPr lang="en-US" sz="1200"/>
              <a:t>• All things relating to Youth safeguarding — including responding to any concerns or incidents reported to RI</a:t>
            </a:r>
          </a:p>
          <a:p>
            <a:r>
              <a:rPr lang="en-US" sz="1200"/>
              <a:t>• Support and guidance on addressing adult harassment claims</a:t>
            </a:r>
          </a:p>
          <a:p>
            <a:r>
              <a:rPr lang="en-US" sz="1200"/>
              <a:t>• Preventative coaching and resources to help foster more inclusive, safe, and welcoming environments</a:t>
            </a:r>
          </a:p>
          <a:p>
            <a:r>
              <a:rPr lang="en-US" sz="1200"/>
              <a:t/>
            </a:r>
          </a:p>
          <a:p>
            <a:r>
              <a:rPr lang="en-US" sz="1200"/>
              <a:t>You're always welcome to contact David or me directly.</a:t>
            </a:r>
          </a:p>
          <a:p>
            <a:r>
              <a:rPr lang="en-US" sz="1200"/>
              <a:t/>
            </a:r>
          </a:p>
          <a:p>
            <a:r>
              <a:rPr lang="en-US" sz="1200"/>
              <a:t>However, I recommend including our team email as well to ensure the fastest support. While David and I specifically support the Americas region (about 200 districts), copying the team email allows more people to see the request. Our team of 10 works very collaboratively and often helps support one another's regions.</a:t>
            </a:r>
          </a:p>
          <a:p>
            <a:r>
              <a:rPr lang="en-US" sz="1200"/>
              <a:t/>
            </a:r>
          </a:p>
          <a:p>
            <a:r>
              <a:rPr lang="en-US" sz="1200"/>
              <a:t>Key Takeaway: Keep in mind you have support people at the club, district &amp; Rotary International level.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After the session, I'll be sharing this RI contact sheet I made specifically for your region — it includes the previously mentioned teams and several others you might work with, such as insurance, branding, the Foundation, and many others.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[Transition to Prevention section]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[7–15 MIN: Prevention: Culture + Clarity + Structure]</a:t>
            </a:r>
          </a:p>
          <a:p>
            <a:r>
              <a:rPr lang="en-US" sz="1200"/>
              <a:t/>
            </a:r>
          </a:p>
          <a:p>
            <a:r>
              <a:rPr lang="en-US" sz="1200"/>
              <a:t>Next, I have 3 proactive ideas to help you set your club up for success and better equip them to confidently and constructively address serious issues that arise.</a:t>
            </a:r>
          </a:p>
          <a:p>
            <a:r>
              <a:rPr lang="en-US" sz="1200"/>
              <a:t/>
            </a:r>
          </a:p>
          <a:p>
            <a:r>
              <a:rPr lang="en-US" sz="1200"/>
              <a:t>Starting with #1 here — Building a culture of safety, inclusion, respect.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My colleagues in Rotary's Europe/Africa office consolidated some of the top best practices being used in their region to manage conflict more effectively.</a:t>
            </a:r>
          </a:p>
          <a:p>
            <a:r>
              <a:rPr lang="en-US" sz="1200"/>
              <a:t/>
            </a:r>
          </a:p>
          <a:p>
            <a:r>
              <a:rPr lang="en-US" sz="1200"/>
              <a:t>This is another resource I'll be providing you after today's session. It has a ton of great ideas for your club to consider.</a:t>
            </a:r>
          </a:p>
          <a:p>
            <a:r>
              <a:rPr lang="en-US" sz="1200"/>
              <a:t/>
            </a:r>
          </a:p>
          <a:p>
            <a:r>
              <a:rPr lang="en-US" sz="1200"/>
              <a:t>For today — I've highlighted two themes for us to look at.</a:t>
            </a:r>
          </a:p>
          <a:p>
            <a:r>
              <a:rPr lang="en-US" sz="1200"/>
              <a:t/>
            </a:r>
          </a:p>
          <a:p>
            <a:r>
              <a:rPr lang="en-US" sz="1200"/>
              <a:t>Can I get a volunteer to read #1?</a:t>
            </a:r>
          </a:p>
          <a:p>
            <a:r>
              <a:rPr lang="en-US" sz="1200"/>
              <a:t>[Five-Minute End-of-Meeting Reflection]</a:t>
            </a:r>
          </a:p>
          <a:p>
            <a:r>
              <a:rPr lang="en-US" sz="1200"/>
              <a:t>Love it — sometimes the smallest shift can make a huge impact.</a:t>
            </a:r>
          </a:p>
          <a:p>
            <a:r>
              <a:rPr lang="en-US" sz="1200"/>
              <a:t/>
            </a:r>
          </a:p>
          <a:p>
            <a:r>
              <a:rPr lang="en-US" sz="1200"/>
              <a:t>Can I have someone read #2?</a:t>
            </a:r>
          </a:p>
          <a:p>
            <a:r>
              <a:rPr lang="en-US" sz="1200"/>
              <a:t>[Ethics Committees or Neutral Advisors]</a:t>
            </a:r>
          </a:p>
          <a:p>
            <a:r>
              <a:rPr lang="en-US" sz="1200"/>
              <a:t/>
            </a:r>
          </a:p>
          <a:p>
            <a:r>
              <a:rPr lang="en-US" sz="1200"/>
              <a:t>The key here is that there are endless ideas around building more positive cultures in clubs. I encourage you to review the other real-life practices in the PDF I will share with you and decide if anything might have an impact on your club.</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next proactive tip lives in the Rotary Learning Center.</a:t>
            </a:r>
          </a:p>
          <a:p>
            <a:r>
              <a:rPr lang="en-US" sz="1200"/>
              <a:t/>
            </a:r>
          </a:p>
          <a:p>
            <a:r>
              <a:rPr lang="en-US" sz="1200"/>
              <a:t>RI has put a lot of resources and brilliant minds into improving older courses, making new, relevant and high-quality content, and launching a mobile app which makes taking these courses more accessible.</a:t>
            </a:r>
          </a:p>
          <a:p>
            <a:r>
              <a:rPr lang="en-US" sz="1200"/>
              <a:t/>
            </a:r>
          </a:p>
          <a:p>
            <a:r>
              <a:rPr lang="en-US" sz="1200"/>
              <a:t>Minimum recommendations (most relevant to today, already in your President Essentials II learning plan):</a:t>
            </a:r>
          </a:p>
          <a:p>
            <a:r>
              <a:rPr lang="en-US" sz="1200"/>
              <a:t>• Preventing and Addressing Harassment</a:t>
            </a:r>
          </a:p>
          <a:p>
            <a:r>
              <a:rPr lang="en-US" sz="1200"/>
              <a:t>• Protecting Youth Program Participants</a:t>
            </a:r>
          </a:p>
          <a:p>
            <a:r>
              <a:rPr lang="en-US" sz="1200"/>
              <a:t/>
            </a:r>
          </a:p>
          <a:p>
            <a:r>
              <a:rPr lang="en-US" sz="1200"/>
              <a:t>These courses explain step-by-step procedures for both serious adult and youth situations.</a:t>
            </a:r>
          </a:p>
          <a:p>
            <a:r>
              <a:rPr lang="en-US" sz="1200"/>
              <a:t/>
            </a:r>
          </a:p>
          <a:p>
            <a:r>
              <a:rPr lang="en-US" sz="1200"/>
              <a:t>I've listed several other relevant courses that you or your board may find helpful — especially if you decide to establish a committee focused on culture or conflict resolution.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final proactive tip: review club bylaws.</a:t>
            </a:r>
          </a:p>
          <a:p>
            <a:r>
              <a:rPr lang="en-US" sz="1200"/>
              <a:t/>
            </a:r>
          </a:p>
          <a:p>
            <a:r>
              <a:rPr lang="en-US" sz="1200"/>
              <a:t>Clubs follow the Standard Rotary Club Constitution, but many operational decisions are defined locally.</a:t>
            </a:r>
          </a:p>
          <a:p>
            <a:r>
              <a:rPr lang="en-US" sz="1200"/>
              <a:t/>
            </a:r>
          </a:p>
          <a:p>
            <a:r>
              <a:rPr lang="en-US" sz="1200"/>
              <a:t>Keeping bylaws current helps ensure:</a:t>
            </a:r>
          </a:p>
          <a:p>
            <a:r>
              <a:rPr lang="en-US" sz="1200"/>
              <a:t>• Club structure matches current culture</a:t>
            </a:r>
          </a:p>
          <a:p>
            <a:r>
              <a:rPr lang="en-US" sz="1200"/>
              <a:t>• Clear processes exist if conflicts arise</a:t>
            </a:r>
          </a:p>
          <a:p>
            <a:r>
              <a:rPr lang="en-US" sz="1200"/>
              <a:t/>
            </a:r>
          </a:p>
          <a:p>
            <a:r>
              <a:rPr lang="en-US" sz="1200"/>
              <a:t>Worst time to figure out a process: after a serious issue occurs.</a:t>
            </a:r>
          </a:p>
          <a:p>
            <a:r>
              <a:rPr lang="en-US" sz="1200"/>
              <a:t/>
            </a:r>
          </a:p>
          <a:p>
            <a:r>
              <a:rPr lang="en-US" sz="1200"/>
              <a:t>Contact Haris or Angela if you need help getting started.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Now let's look at the main steps to keep in mind if an adult harassment concern is raised in your club.</a:t>
            </a:r>
          </a:p>
          <a:p>
            <a:r>
              <a:rPr lang="en-US" sz="1200"/>
              <a:t/>
            </a:r>
          </a:p>
          <a:p>
            <a:r>
              <a:rPr lang="en-US" sz="1200"/>
              <a:t>[15–20 MIN: Adult Harassment Framework]</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We'll start by briefly reviewing how Rotary defines harassment in policy — as not every uncomfortable situation will meet that threshold.</a:t>
            </a:r>
          </a:p>
          <a:p>
            <a:r>
              <a:rPr lang="en-US" sz="1200"/>
              <a:t/>
            </a:r>
          </a:p>
          <a:p>
            <a:r>
              <a:rPr lang="en-US" sz="1200"/>
              <a:t>The reason this matters is that when behavior appears to align with this definition, then specific guidelines and procedures outlined in Rotary policy come into play.</a:t>
            </a:r>
          </a:p>
          <a:p>
            <a:r>
              <a:rPr lang="en-US" sz="1200"/>
              <a:t/>
            </a:r>
          </a:p>
          <a:p>
            <a:r>
              <a:rPr lang="en-US" sz="1200"/>
              <a:t>Could I have someone volunteer to read this definition for us?</a:t>
            </a:r>
          </a:p>
          <a:p>
            <a:r>
              <a:rPr lang="en-US" sz="1200"/>
              <a:t/>
            </a:r>
          </a:p>
          <a:p>
            <a:r>
              <a:rPr lang="en-US" sz="1200"/>
              <a:t>THANK YOU — next slide.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One final point: Rotary policy mandates certain consequences depending on the type and severity of harassment that is found to have occurred.</a:t>
            </a:r>
          </a:p>
          <a:p>
            <a:r>
              <a:rPr lang="en-US" sz="1200"/>
              <a:t/>
            </a:r>
          </a:p>
          <a:p>
            <a:r>
              <a:rPr lang="en-US" sz="1200"/>
              <a:t>If an individual is found to have engaged in sexual abuse or severe and/or pervasive harassment, the club is required to notify Rotary International so the individual can be made ineligible for future Rotary membership and barred from participation in youth programs.</a:t>
            </a:r>
          </a:p>
          <a:p>
            <a:r>
              <a:rPr lang="en-US" sz="1200"/>
              <a:t/>
            </a:r>
          </a:p>
          <a:p>
            <a:r>
              <a:rPr lang="en-US" sz="1200"/>
              <a:t>If the conduct does not rise to that level, the club may choose appropriate corrective actions. Some examples are listed here.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These are a few very high-level steps we recommend when a serious adult harassment concern is brought to your attention:</a:t>
            </a:r>
          </a:p>
          <a:p>
            <a:r>
              <a:rPr lang="en-US" sz="1200"/>
              <a:t/>
            </a:r>
          </a:p>
          <a:p>
            <a:r>
              <a:rPr lang="en-US" sz="1200"/>
              <a:t>1. Ensure the safety of everyone involved. If you believe a law may have been broken, the situation should also be reported to local authorities.</a:t>
            </a:r>
          </a:p>
          <a:p>
            <a:r>
              <a:rPr lang="en-US" sz="1200"/>
              <a:t/>
            </a:r>
          </a:p>
          <a:p>
            <a:r>
              <a:rPr lang="en-US" sz="1200"/>
              <a:t>2. Based on the information you receive, determine whether the concern may meet the threshold of harassment as defined by Rotary policy. You're not expected to investigate at this stage — just use your best judgment based on the initial information available.</a:t>
            </a:r>
          </a:p>
          <a:p>
            <a:r>
              <a:rPr lang="en-US" sz="1200"/>
              <a:t/>
            </a:r>
          </a:p>
          <a:p>
            <a:r>
              <a:rPr lang="en-US" sz="1200"/>
              <a:t>3. If the situation appears to meet the threshold of a formal harassment concern, contact David and I at cultureandvalues@rotary.org and copy your District Governor for awareness. From there — we will help confirm whether the situation meets the policy threshold and guide you through the next steps, which typically include:</a:t>
            </a:r>
          </a:p>
          <a:p>
            <a:r>
              <a:rPr lang="en-US" sz="1200"/>
              <a:t>• Conducting a review</a:t>
            </a:r>
          </a:p>
          <a:p>
            <a:r>
              <a:rPr lang="en-US" sz="1200"/>
              <a:t>• Preparing a report of findings</a:t>
            </a:r>
          </a:p>
          <a:p>
            <a:r>
              <a:rPr lang="en-US" sz="1200"/>
              <a:t>• Implementing any necessary corrective or disciplinary actions</a:t>
            </a:r>
          </a:p>
          <a:p>
            <a:r>
              <a:rPr lang="en-US" sz="1200"/>
              <a:t/>
            </a:r>
          </a:p>
          <a:p>
            <a:r>
              <a:rPr lang="en-US" sz="1200"/>
              <a:t>KEY MESSAGE: When in doubt, don't hesitate to contact your District leaders and our teams at RI — as that will help protect the victim, you, your club, and Rotary.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[20–25 MIN: Youth Safety Framework]</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response steps for youth safety concerns are very similar to those for adult harassment, but there is one important difference.</a:t>
            </a:r>
          </a:p>
          <a:p>
            <a:r>
              <a:rPr lang="en-US" sz="1200"/>
              <a:t/>
            </a:r>
          </a:p>
          <a:p>
            <a:r>
              <a:rPr lang="en-US" sz="1200"/>
              <a:t>Rotary policy requires that youth safety concerns be reported to Rotary International within 72 hours. Failure to do so can result in serious consequences, including possible club termination.</a:t>
            </a:r>
          </a:p>
          <a:p>
            <a:r>
              <a:rPr lang="en-US" sz="1200"/>
              <a:t/>
            </a:r>
          </a:p>
          <a:p>
            <a:r>
              <a:rPr lang="en-US" sz="1200"/>
              <a:t>When a youth concern is raised:</a:t>
            </a:r>
          </a:p>
          <a:p>
            <a:r>
              <a:rPr lang="en-US" sz="1200"/>
              <a:t>• Ensure the young person is safe, gather basic facts, and report any illegal activity to law enforcement.</a:t>
            </a:r>
          </a:p>
          <a:p>
            <a:r>
              <a:rPr lang="en-US" sz="1200"/>
              <a:t>• Report the concern to RI within 72 hours and notify district leadership.</a:t>
            </a:r>
          </a:p>
          <a:p>
            <a:r>
              <a:rPr lang="en-US" sz="1200"/>
              <a:t>• Remove the accused individual from contact with youth until the situation is reviewed.</a:t>
            </a:r>
          </a:p>
          <a:p>
            <a:r>
              <a:rPr lang="en-US" sz="1200"/>
              <a:t/>
            </a:r>
          </a:p>
          <a:p>
            <a:r>
              <a:rPr lang="en-US" sz="1200"/>
              <a:t>From there, RI will help assess and guide next steps.</a:t>
            </a:r>
          </a:p>
          <a:p>
            <a:r>
              <a:rPr lang="en-US" sz="1200"/>
              <a:t/>
            </a:r>
          </a:p>
          <a:p>
            <a:r>
              <a:rPr lang="en-US" sz="1200"/>
              <a:t>As with adult harassment cases, remember that you are not the investigator — your role is to ensure safety and that the concern is reported and handled appropriately.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[25–55 MIN: Scenario Activity]</a:t>
            </a:r>
          </a:p>
          <a:p>
            <a:r>
              <a:rPr lang="en-US" sz="1200"/>
              <a:t/>
            </a:r>
          </a:p>
          <a:p>
            <a:r>
              <a:rPr lang="en-US" sz="1200"/>
              <a:t>Alright, that concludes the overview portion of the session. Now we're going to transition into an activity where you'll apply what we've discussed.</a:t>
            </a:r>
          </a:p>
          <a:p>
            <a:r>
              <a:rPr lang="en-US" sz="1200"/>
              <a:t/>
            </a:r>
          </a:p>
          <a:p>
            <a:r>
              <a:rPr lang="en-US" sz="1200"/>
              <a:t>Each group will receive a short scenario based on real-life situations. In small groups of three or four, you'll discuss how you might respond if something like this happened in your club.</a:t>
            </a:r>
          </a:p>
          <a:p>
            <a:r>
              <a:rPr lang="en-US" sz="1200"/>
              <a:t/>
            </a:r>
          </a:p>
          <a:p>
            <a:r>
              <a:rPr lang="en-US" sz="1200"/>
              <a:t>A few quick instructions:</a:t>
            </a:r>
          </a:p>
          <a:p>
            <a:r>
              <a:rPr lang="en-US" sz="1200"/>
              <a:t>• Start by having one person read the scenario aloud together.</a:t>
            </a:r>
          </a:p>
          <a:p>
            <a:r>
              <a:rPr lang="en-US" sz="1200"/>
              <a:t>• Have another person act as a quick note-taker for your group.</a:t>
            </a:r>
          </a:p>
          <a:p>
            <a:r>
              <a:rPr lang="en-US" sz="1200"/>
              <a:t>• Then discuss the questions listed on the sheet.</a:t>
            </a:r>
          </a:p>
          <a:p>
            <a:r>
              <a:rPr lang="en-US" sz="1200"/>
              <a:t/>
            </a:r>
          </a:p>
          <a:p>
            <a:r>
              <a:rPr lang="en-US" sz="1200"/>
              <a:t>Focus on the process you would follow as club leaders — not determining whether someone is guilty or innocent.</a:t>
            </a:r>
          </a:p>
          <a:p>
            <a:r>
              <a:rPr lang="en-US" sz="1200"/>
              <a:t/>
            </a:r>
          </a:p>
          <a:p>
            <a:r>
              <a:rPr lang="en-US" sz="1200"/>
              <a:t>While I hand these out, please begin forming groups of three people, starting on this side of the room. The final group may have four.</a:t>
            </a:r>
          </a:p>
          <a:p>
            <a:r>
              <a:rPr lang="en-US" sz="1200"/>
              <a:t/>
            </a:r>
          </a:p>
          <a:p>
            <a:r>
              <a:rPr lang="en-US" sz="1200"/>
              <a:t>-- After handing out --</a:t>
            </a:r>
          </a:p>
          <a:p>
            <a:r>
              <a:rPr lang="en-US" sz="1200"/>
              <a:t>Remember — focus on the steps you would take, not solving the case. Timer starts now.</a:t>
            </a:r>
          </a:p>
          <a:p>
            <a:r>
              <a:rPr lang="en-US" sz="1200"/>
              <a:t/>
            </a:r>
          </a:p>
          <a:p>
            <a:r>
              <a:rPr lang="en-US" sz="1200"/>
              <a:t>DEBRIEF:</a:t>
            </a:r>
          </a:p>
          <a:p>
            <a:r>
              <a:rPr lang="en-US" sz="1200"/>
              <a:t>Alright everyone, let's bring the room back together. Please wrap up the thought you're finishing.</a:t>
            </a:r>
          </a:p>
          <a:p>
            <a:r>
              <a:rPr lang="en-US" sz="1200"/>
              <a:t/>
            </a:r>
          </a:p>
          <a:p>
            <a:r>
              <a:rPr lang="en-US" sz="1200"/>
              <a:t>[Pause]</a:t>
            </a:r>
          </a:p>
          <a:p>
            <a:r>
              <a:rPr lang="en-US" sz="1200"/>
              <a:t/>
            </a:r>
          </a:p>
          <a:p>
            <a:r>
              <a:rPr lang="en-US" sz="1200"/>
              <a:t>I'll ask one group to briefly share how they approached it, and then we'll hear if any other groups had a different perspective.</a:t>
            </a:r>
          </a:p>
          <a:p>
            <a:r>
              <a:rPr lang="en-US" sz="1200"/>
              <a:t/>
            </a:r>
          </a:p>
          <a:p>
            <a:r>
              <a:rPr lang="en-US" sz="1200"/>
              <a:t>Is there a group who tackled Scenario 1 that would like to share their approach?</a:t>
            </a:r>
          </a:p>
          <a:p>
            <a:r>
              <a:rPr lang="en-US" sz="1200"/>
              <a:t/>
            </a:r>
          </a:p>
          <a:p>
            <a:r>
              <a:rPr lang="en-US" sz="1200"/>
              <a:t>Debrief questions:</a:t>
            </a:r>
          </a:p>
          <a:p>
            <a:r>
              <a:rPr lang="en-US" sz="1200"/>
              <a:t>• "Did another group approach this differently?"</a:t>
            </a:r>
          </a:p>
          <a:p>
            <a:r>
              <a:rPr lang="en-US" sz="1200"/>
              <a:t>• "Did anyone prioritize something different as the first step?"</a:t>
            </a:r>
          </a:p>
          <a:p>
            <a:r>
              <a:rPr lang="en-US" sz="1200"/>
              <a:t/>
            </a:r>
          </a:p>
          <a:p>
            <a:r>
              <a:rPr lang="en-US" sz="1200"/>
              <a:t>Key learning point: When potential criminal conduct is involved, prioritize safety and contact local authorities — don't investigate internally.</a:t>
            </a:r>
          </a:p>
          <a:p>
            <a:r>
              <a:rPr lang="en-US" sz="1200"/>
              <a:t/>
            </a:r>
          </a:p>
          <a:p>
            <a:r>
              <a:rPr lang="en-US" sz="1200"/>
              <a:t>Best practices to share if missed:</a:t>
            </a:r>
          </a:p>
          <a:p>
            <a:r>
              <a:rPr lang="en-US" sz="1200"/>
              <a:t>• Document early: what was reported, when, and what steps were taken.</a:t>
            </a:r>
          </a:p>
          <a:p>
            <a:r>
              <a:rPr lang="en-US" sz="1200"/>
              <a:t>• Avoid resolving serious issues privately — consultation is key.</a:t>
            </a:r>
          </a:p>
          <a:p>
            <a:r>
              <a:rPr lang="en-US" sz="1200"/>
              <a:t/>
            </a:r>
          </a:p>
          <a:p>
            <a:r>
              <a:rPr lang="en-US" sz="1200"/>
              <a:t>Time saver — if debate about whether behavior counts as harassment:</a:t>
            </a:r>
          </a:p>
          <a:p>
            <a:r>
              <a:rPr lang="en-US" sz="1200"/>
              <a:t>"That's a great question, and one reason why consulting district leadership or RI can be helpful. Today we're focusing on the steps leaders should take when concerns are raised."</a:t>
            </a:r>
          </a:p>
          <a:p>
            <a:r>
              <a:rPr lang="en-US" sz="1200"/>
              <a:t/>
            </a:r>
          </a:p>
          <a:p>
            <a:r>
              <a:rPr lang="en-US" sz="1200"/>
              <a:t>Total time per scenario: 5–6 minutes.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[55–60 MIN: Closing]</a:t>
            </a:r>
          </a:p>
          <a:p>
            <a:r>
              <a:rPr lang="en-US" sz="1200"/>
              <a:t/>
            </a:r>
          </a:p>
          <a:p>
            <a:r>
              <a:rPr lang="en-US" sz="1200"/>
              <a:t>Main things to remember when concerns like this arise:</a:t>
            </a:r>
          </a:p>
          <a:p>
            <a:r>
              <a:rPr lang="en-US" sz="1200"/>
              <a:t>• Prioritize safety</a:t>
            </a:r>
          </a:p>
          <a:p>
            <a:r>
              <a:rPr lang="en-US" sz="1200"/>
              <a:t>• Consult the right people early</a:t>
            </a:r>
          </a:p>
          <a:p>
            <a:r>
              <a:rPr lang="en-US" sz="1200"/>
              <a:t>• Follow a fair, documented process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Ask: "What is one proactive step you will take before July 1?"</a:t>
            </a:r>
          </a:p>
          <a:p>
            <a:r>
              <a:rPr lang="en-US" sz="1200"/>
              <a:t/>
            </a:r>
          </a:p>
          <a:p>
            <a:r>
              <a:rPr lang="en-US" sz="1200"/>
              <a:t>Take 2–3 responses.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Finally — please take a moment to complete the brief questions on this survey about this session.</a:t>
            </a:r>
          </a:p>
          <a:p>
            <a:r>
              <a:rPr lang="en-US" sz="1200"/>
              <a:t/>
            </a:r>
          </a:p>
          <a:p>
            <a:r>
              <a:rPr lang="en-US" sz="1200"/>
              <a:t>CLOSING MESSAGE:</a:t>
            </a:r>
          </a:p>
          <a:p>
            <a:r>
              <a:rPr lang="en-US" sz="1200"/>
              <a:t>I'll end today by saying that conflict is natural in organizations made up of passionate people. What matters most is that we address concerns early, respectfully, and with the support systems Rotary has in place.</a:t>
            </a:r>
          </a:p>
          <a:p>
            <a:r>
              <a:rPr lang="en-US" sz="1200"/>
              <a:t/>
            </a:r>
          </a:p>
          <a:p>
            <a:r>
              <a:rPr lang="en-US" sz="1200"/>
              <a:t>Thank you all for your time and attention today. 😊</a:t>
            </a:r>
          </a:p>
          <a:p>
            <a:r>
              <a:rPr lang="en-US" sz="1200"/>
              <a:t/>
            </a:r>
          </a:p>
          <a:p>
            <a:r>
              <a:rPr lang="en-US" sz="1200"/>
              <a:t>MATERIALS TO SHARE AFTER SESSION:</a:t>
            </a:r>
          </a:p>
          <a:p>
            <a:r>
              <a:rPr lang="en-US" sz="1200"/>
              <a:t>• Europe/Africa prevention examples PDF</a:t>
            </a:r>
          </a:p>
          <a:p>
            <a:r>
              <a:rPr lang="en-US" sz="1200"/>
              <a:t>• RI Contacts Resource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Open the floor for questions.</a:t>
            </a:r>
          </a:p>
          <a:p>
            <a:r>
              <a:rPr lang="en-US" sz="1200"/>
              <a:t/>
            </a:r>
          </a:p>
          <a:p>
            <a:r>
              <a:rPr lang="en-US" sz="1200"/>
              <a:t>Your DG, the MGX team, and the C&amp;V team are all available. No question is too small — calling early is always the right move.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6.jpg"/><Relationship Id="rId5" Type="http://schemas.openxmlformats.org/officeDocument/2006/relationships/image" Target="../media/image7.jpg"/><Relationship Id="rId6"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9.jpg"/><Relationship Id="rId5"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B5E"/>
        </a:solidFill>
        <a:effectLst/>
      </p:bgPr>
    </p:bg>
    <p:spTree>
      <p:nvGrpSpPr>
        <p:cNvPr id="1" name=""/>
        <p:cNvGrpSpPr/>
        <p:nvPr/>
      </p:nvGrpSpPr>
      <p:grpSpPr>
        <a:xfrm>
          <a:off x="0" y="0"/>
          <a:ext cx="0" cy="0"/>
          <a:chOff x="0" y="0"/>
          <a:chExt cx="0" cy="0"/>
        </a:xfrm>
      </p:grpSpPr>
      <p:pic>
        <p:nvPicPr>
          <p:cNvPr id="2" name="Image 0" descr="/home/claude/unpacked/ppt/media/image2.png"/>
          <p:cNvPicPr>
            <a:picLocks noChangeAspect="1"/>
          </p:cNvPicPr>
          <p:nvPr/>
        </p:nvPicPr>
        <p:blipFill>
          <a:blip r:embed="rId3">
            <a:alphaModFix amt="20000"/>
          </a:blip>
          <a:stretch>
            <a:fillRect/>
          </a:stretch>
        </p:blipFill>
        <p:spPr>
          <a:xfrm>
            <a:off x="5029200" y="-457200"/>
            <a:ext cx="5029200" cy="5029200"/>
          </a:xfrm>
          <a:prstGeom prst="rect">
            <a:avLst/>
          </a:prstGeom>
        </p:spPr>
      </p:pic>
      <p:sp>
        <p:nvSpPr>
          <p:cNvPr id="3"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4" name="Image 1" descr="/home/claude/unpacked/ppt/media/image4.png"/>
          <p:cNvPicPr>
            <a:picLocks noChangeAspect="1"/>
          </p:cNvPicPr>
          <p:nvPr/>
        </p:nvPicPr>
        <p:blipFill>
          <a:blip r:embed="rId4"/>
          <a:stretch>
            <a:fillRect/>
          </a:stretch>
        </p:blipFill>
        <p:spPr>
          <a:xfrm>
            <a:off x="274320" y="91440"/>
            <a:ext cx="2743200" cy="530352"/>
          </a:xfrm>
          <a:prstGeom prst="rect">
            <a:avLst/>
          </a:prstGeom>
        </p:spPr>
      </p:pic>
      <p:sp>
        <p:nvSpPr>
          <p:cNvPr id="5" name="Shape 1"/>
          <p:cNvSpPr/>
          <p:nvPr/>
        </p:nvSpPr>
        <p:spPr>
          <a:xfrm>
            <a:off x="0" y="1097280"/>
            <a:ext cx="109728" cy="3291840"/>
          </a:xfrm>
          <a:prstGeom prst="rect">
            <a:avLst/>
          </a:prstGeom>
          <a:solidFill>
            <a:srgbClr val="F7A81B"/>
          </a:solidFill>
          <a:ln w="12700">
            <a:solidFill>
              <a:srgbClr val="F7A81B"/>
            </a:solidFill>
            <a:prstDash val="solid"/>
          </a:ln>
        </p:spPr>
        <p:txBody>
          <a:bodyPr/>
          <a:lstStyle/>
          <a:p>
            <a:endParaRPr lang="en-US"/>
          </a:p>
        </p:txBody>
      </p:sp>
      <p:sp>
        <p:nvSpPr>
          <p:cNvPr id="6" name="Text 2"/>
          <p:cNvSpPr/>
          <p:nvPr/>
        </p:nvSpPr>
        <p:spPr>
          <a:xfrm>
            <a:off x="274320" y="1188720"/>
            <a:ext cx="6858000" cy="1371600"/>
          </a:xfrm>
          <a:prstGeom prst="rect">
            <a:avLst/>
          </a:prstGeom>
          <a:noFill/>
          <a:ln/>
        </p:spPr>
        <p:txBody>
          <a:bodyPr wrap="square" rtlCol="0" anchor="ctr"/>
          <a:lstStyle/>
          <a:p>
            <a:pPr marL="0" indent="0">
              <a:buNone/>
            </a:pPr>
            <a:r>
              <a:rPr lang="en-US" sz="4000" b="1" dirty="0">
                <a:solidFill>
                  <a:srgbClr val="FFFFFF"/>
                </a:solidFill>
                <a:latin typeface="Arial Black" pitchFamily="34" charset="0"/>
                <a:ea typeface="Arial Black" pitchFamily="34" charset="-122"/>
                <a:cs typeface="Arial Black" pitchFamily="34" charset="-120"/>
              </a:rPr>
              <a:t>RI Club &amp; District Support</a:t>
            </a:r>
            <a:endParaRPr lang="en-US" sz="4000" dirty="0"/>
          </a:p>
        </p:txBody>
      </p:sp>
      <p:sp>
        <p:nvSpPr>
          <p:cNvPr id="7" name="Text 3"/>
          <p:cNvSpPr/>
          <p:nvPr/>
        </p:nvSpPr>
        <p:spPr>
          <a:xfrm>
            <a:off x="274320" y="2468880"/>
            <a:ext cx="6858000" cy="548640"/>
          </a:xfrm>
          <a:prstGeom prst="rect">
            <a:avLst/>
          </a:prstGeom>
          <a:noFill/>
          <a:ln/>
        </p:spPr>
        <p:txBody>
          <a:bodyPr wrap="square" rtlCol="0" anchor="ctr"/>
          <a:lstStyle/>
          <a:p>
            <a:pPr marL="0" indent="0">
              <a:buNone/>
            </a:pPr>
            <a:r>
              <a:rPr lang="en-US" sz="1800" i="1" dirty="0">
                <a:solidFill>
                  <a:srgbClr val="F7A81B"/>
                </a:solidFill>
                <a:latin typeface="Calibri" pitchFamily="34" charset="0"/>
                <a:ea typeface="Calibri" pitchFamily="34" charset="-122"/>
                <a:cs typeface="Calibri" pitchFamily="34" charset="-120"/>
              </a:rPr>
              <a:t>Navigating Serious Concerns with Confidence</a:t>
            </a:r>
            <a:endParaRPr lang="en-US" sz="1800" dirty="0"/>
          </a:p>
        </p:txBody>
      </p:sp>
      <p:sp>
        <p:nvSpPr>
          <p:cNvPr id="8" name="Shape 4"/>
          <p:cNvSpPr/>
          <p:nvPr/>
        </p:nvSpPr>
        <p:spPr>
          <a:xfrm>
            <a:off x="274320" y="3108960"/>
            <a:ext cx="5029200" cy="27432"/>
          </a:xfrm>
          <a:prstGeom prst="rect">
            <a:avLst/>
          </a:prstGeom>
          <a:solidFill>
            <a:srgbClr val="F7A81B"/>
          </a:solidFill>
          <a:ln w="12700">
            <a:solidFill>
              <a:srgbClr val="F7A81B"/>
            </a:solidFill>
            <a:prstDash val="solid"/>
          </a:ln>
        </p:spPr>
        <p:txBody>
          <a:bodyPr/>
          <a:lstStyle/>
          <a:p>
            <a:endParaRPr lang="en-US"/>
          </a:p>
        </p:txBody>
      </p:sp>
      <p:sp>
        <p:nvSpPr>
          <p:cNvPr id="9" name="Text 5"/>
          <p:cNvSpPr/>
          <p:nvPr/>
        </p:nvSpPr>
        <p:spPr>
          <a:xfrm>
            <a:off x="274320" y="3246120"/>
            <a:ext cx="5943600" cy="73152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Cassie Howder</a:t>
            </a: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Youth Safety &amp; Culture Manager, Americas, Rotary International</a:t>
            </a:r>
            <a:endParaRPr lang="en-US" sz="1400" dirty="0"/>
          </a:p>
        </p:txBody>
      </p:sp>
      <p:sp>
        <p:nvSpPr>
          <p:cNvPr id="10" name="Text 6"/>
          <p:cNvSpPr/>
          <p:nvPr/>
        </p:nvSpPr>
        <p:spPr>
          <a:xfrm>
            <a:off x="274320" y="4069080"/>
            <a:ext cx="5486400" cy="365760"/>
          </a:xfrm>
          <a:prstGeom prst="rect">
            <a:avLst/>
          </a:prstGeom>
          <a:noFill/>
          <a:ln/>
        </p:spPr>
        <p:txBody>
          <a:bodyPr wrap="square" rtlCol="0" anchor="ctr"/>
          <a:lstStyle/>
          <a:p>
            <a:pPr marL="0" indent="0">
              <a:buNone/>
            </a:pPr>
            <a:r>
              <a:rPr lang="en-US" sz="1300" i="1" dirty="0">
                <a:solidFill>
                  <a:srgbClr val="AABBD4"/>
                </a:solidFill>
                <a:latin typeface="Calibri" pitchFamily="34" charset="0"/>
                <a:ea typeface="Calibri" pitchFamily="34" charset="-122"/>
                <a:cs typeface="Calibri" pitchFamily="34" charset="-120"/>
              </a:rPr>
              <a:t>Far West PELS 2025</a:t>
            </a:r>
            <a:endParaRPr lang="en-US" sz="1300" dirty="0"/>
          </a:p>
        </p:txBody>
      </p:sp>
      <p:sp>
        <p:nvSpPr>
          <p:cNvPr id="11" name="Shape 7"/>
          <p:cNvSpPr/>
          <p:nvPr/>
        </p:nvSpPr>
        <p:spPr>
          <a:xfrm>
            <a:off x="0" y="4937760"/>
            <a:ext cx="9144000" cy="205740"/>
          </a:xfrm>
          <a:prstGeom prst="rect">
            <a:avLst/>
          </a:prstGeom>
          <a:solidFill>
            <a:srgbClr val="F7A81B"/>
          </a:solidFill>
          <a:ln w="12700">
            <a:solidFill>
              <a:srgbClr val="F7A81B"/>
            </a:solidFill>
            <a:prstDash val="solid"/>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home/claude/unpacked/ppt/media/rotary_group.jpg"/>
          <p:cNvPicPr>
            <a:picLocks noChangeAspect="1"/>
          </p:cNvPicPr>
          <p:nvPr/>
        </p:nvPicPr>
        <p:blipFill>
          <a:blip r:embed="rId3"/>
          <a:src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D2B5E">
              <a:alpha val="80000"/>
            </a:srgbClr>
          </a:solidFill>
          <a:ln w="12700">
            <a:solidFill>
              <a:srgbClr val="0D2B5E">
                <a:alpha val="80000"/>
              </a:srgbClr>
            </a:solidFill>
            <a:prstDash val="solid"/>
          </a:ln>
        </p:spPr>
        <p:txBody>
          <a:bodyPr/>
          <a:lstStyle/>
          <a:p>
            <a:endParaRPr lang="en-US"/>
          </a:p>
        </p:txBody>
      </p:sp>
      <p:sp>
        <p:nvSpPr>
          <p:cNvPr id="4" name="Shape 1"/>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5" name="Image 1" descr="/home/claude/unpacked/ppt/media/image4.png"/>
          <p:cNvPicPr>
            <a:picLocks noChangeAspect="1"/>
          </p:cNvPicPr>
          <p:nvPr/>
        </p:nvPicPr>
        <p:blipFill>
          <a:blip r:embed="rId4"/>
          <a:stretch>
            <a:fillRect/>
          </a:stretch>
        </p:blipFill>
        <p:spPr>
          <a:xfrm>
            <a:off x="274320" y="91440"/>
            <a:ext cx="2743200" cy="530352"/>
          </a:xfrm>
          <a:prstGeom prst="rect">
            <a:avLst/>
          </a:prstGeom>
        </p:spPr>
      </p:pic>
      <p:sp>
        <p:nvSpPr>
          <p:cNvPr id="6" name="Text 2"/>
          <p:cNvSpPr/>
          <p:nvPr/>
        </p:nvSpPr>
        <p:spPr>
          <a:xfrm>
            <a:off x="457200" y="777240"/>
            <a:ext cx="8229600" cy="365760"/>
          </a:xfrm>
          <a:prstGeom prst="rect">
            <a:avLst/>
          </a:prstGeom>
          <a:noFill/>
          <a:ln/>
        </p:spPr>
        <p:txBody>
          <a:bodyPr wrap="square" lIns="0" tIns="0" rIns="0" bIns="0" rtlCol="0" anchor="ctr"/>
          <a:lstStyle/>
          <a:p>
            <a:pPr marL="0" indent="0">
              <a:buNone/>
            </a:pPr>
            <a:r>
              <a:rPr lang="en-US" sz="1100" b="1" kern="0" spc="200" dirty="0">
                <a:solidFill>
                  <a:srgbClr val="F7A81B"/>
                </a:solidFill>
                <a:latin typeface="Calibri" pitchFamily="34" charset="0"/>
                <a:ea typeface="Calibri" pitchFamily="34" charset="-122"/>
                <a:cs typeface="Calibri" pitchFamily="34" charset="-120"/>
              </a:rPr>
              <a:t>ROTARY CODE OF POLICIES — SECTION 26.120</a:t>
            </a:r>
            <a:endParaRPr lang="en-US" sz="1100" dirty="0"/>
          </a:p>
        </p:txBody>
      </p:sp>
      <p:sp>
        <p:nvSpPr>
          <p:cNvPr id="7" name="Shape 3"/>
          <p:cNvSpPr/>
          <p:nvPr/>
        </p:nvSpPr>
        <p:spPr>
          <a:xfrm>
            <a:off x="320040" y="1143000"/>
            <a:ext cx="8503920" cy="2697480"/>
          </a:xfrm>
          <a:prstGeom prst="rect">
            <a:avLst/>
          </a:prstGeom>
          <a:solidFill>
            <a:srgbClr val="000000">
              <a:alpha val="60000"/>
            </a:srgbClr>
          </a:solidFill>
          <a:ln w="12700">
            <a:solidFill>
              <a:srgbClr val="000000">
                <a:alpha val="60000"/>
              </a:srgbClr>
            </a:solidFill>
            <a:prstDash val="solid"/>
          </a:ln>
        </p:spPr>
        <p:txBody>
          <a:bodyPr/>
          <a:lstStyle/>
          <a:p>
            <a:endParaRPr lang="en-US"/>
          </a:p>
        </p:txBody>
      </p:sp>
      <p:sp>
        <p:nvSpPr>
          <p:cNvPr id="8" name="Text 4"/>
          <p:cNvSpPr/>
          <p:nvPr/>
        </p:nvSpPr>
        <p:spPr>
          <a:xfrm>
            <a:off x="411480" y="1097280"/>
            <a:ext cx="914400" cy="914400"/>
          </a:xfrm>
          <a:prstGeom prst="rect">
            <a:avLst/>
          </a:prstGeom>
          <a:noFill/>
          <a:ln/>
        </p:spPr>
        <p:txBody>
          <a:bodyPr wrap="square" lIns="0" tIns="0" rIns="0" bIns="0" rtlCol="0" anchor="ctr"/>
          <a:lstStyle/>
          <a:p>
            <a:pPr marL="0" indent="0">
              <a:buNone/>
            </a:pPr>
            <a:r>
              <a:rPr lang="en-US" sz="7500" dirty="0">
                <a:solidFill>
                  <a:srgbClr val="F7A81B"/>
                </a:solidFill>
                <a:latin typeface="Georgia" pitchFamily="34" charset="0"/>
                <a:ea typeface="Georgia" pitchFamily="34" charset="-122"/>
                <a:cs typeface="Georgia" pitchFamily="34" charset="-120"/>
              </a:rPr>
              <a:t>“</a:t>
            </a:r>
            <a:endParaRPr lang="en-US" sz="7500" dirty="0"/>
          </a:p>
        </p:txBody>
      </p:sp>
      <p:sp>
        <p:nvSpPr>
          <p:cNvPr id="9" name="Text 5"/>
          <p:cNvSpPr/>
          <p:nvPr/>
        </p:nvSpPr>
        <p:spPr>
          <a:xfrm>
            <a:off x="457200" y="1371600"/>
            <a:ext cx="8229600" cy="2286000"/>
          </a:xfrm>
          <a:prstGeom prst="rect">
            <a:avLst/>
          </a:prstGeom>
          <a:noFill/>
          <a:ln/>
        </p:spPr>
        <p:txBody>
          <a:bodyPr wrap="square" rtlCol="0" anchor="t"/>
          <a:lstStyle/>
          <a:p>
            <a:pPr marL="0" indent="0" algn="l">
              <a:buNone/>
            </a:pPr>
            <a:r>
              <a:rPr lang="en-US" sz="2200" i="1" dirty="0">
                <a:solidFill>
                  <a:srgbClr val="FFFFFF"/>
                </a:solidFill>
                <a:latin typeface="Georgia" pitchFamily="34" charset="0"/>
                <a:ea typeface="Georgia" pitchFamily="34" charset="-122"/>
                <a:cs typeface="Georgia" pitchFamily="34" charset="-120"/>
              </a:rPr>
              <a:t>All members and individuals attending or participating in Rotary meetings, events or activities should expect an environment free of harassment and shall help maintain an environment that promotes safety, courtesy, dignity, and respect to all.</a:t>
            </a:r>
            <a:endParaRPr lang="en-US" sz="2200" dirty="0"/>
          </a:p>
        </p:txBody>
      </p:sp>
      <p:sp>
        <p:nvSpPr>
          <p:cNvPr id="10" name="Shape 6"/>
          <p:cNvSpPr/>
          <p:nvPr/>
        </p:nvSpPr>
        <p:spPr>
          <a:xfrm>
            <a:off x="320040" y="4005072"/>
            <a:ext cx="8503920" cy="658368"/>
          </a:xfrm>
          <a:prstGeom prst="rect">
            <a:avLst/>
          </a:prstGeom>
          <a:solidFill>
            <a:srgbClr val="000000">
              <a:alpha val="60000"/>
            </a:srgbClr>
          </a:solidFill>
          <a:ln w="12700">
            <a:solidFill>
              <a:srgbClr val="000000">
                <a:alpha val="60000"/>
              </a:srgbClr>
            </a:solidFill>
            <a:prstDash val="solid"/>
          </a:ln>
        </p:spPr>
        <p:txBody>
          <a:bodyPr/>
          <a:lstStyle/>
          <a:p>
            <a:endParaRPr lang="en-US"/>
          </a:p>
        </p:txBody>
      </p:sp>
      <p:sp>
        <p:nvSpPr>
          <p:cNvPr id="11" name="Shape 7"/>
          <p:cNvSpPr/>
          <p:nvPr/>
        </p:nvSpPr>
        <p:spPr>
          <a:xfrm>
            <a:off x="457200" y="4023360"/>
            <a:ext cx="8229600" cy="27432"/>
          </a:xfrm>
          <a:prstGeom prst="rect">
            <a:avLst/>
          </a:prstGeom>
          <a:solidFill>
            <a:srgbClr val="F7A81B"/>
          </a:solidFill>
          <a:ln w="12700">
            <a:solidFill>
              <a:srgbClr val="F7A81B"/>
            </a:solidFill>
            <a:prstDash val="solid"/>
          </a:ln>
        </p:spPr>
        <p:txBody>
          <a:bodyPr/>
          <a:lstStyle/>
          <a:p>
            <a:endParaRPr lang="en-US"/>
          </a:p>
        </p:txBody>
      </p:sp>
      <p:sp>
        <p:nvSpPr>
          <p:cNvPr id="12" name="Text 8"/>
          <p:cNvSpPr/>
          <p:nvPr/>
        </p:nvSpPr>
        <p:spPr>
          <a:xfrm>
            <a:off x="457200" y="4069080"/>
            <a:ext cx="8229600" cy="502920"/>
          </a:xfrm>
          <a:prstGeom prst="rect">
            <a:avLst/>
          </a:prstGeom>
          <a:noFill/>
          <a:ln/>
        </p:spPr>
        <p:txBody>
          <a:bodyPr wrap="square" rtlCol="0" anchor="ctr"/>
          <a:lstStyle/>
          <a:p>
            <a:pPr marL="0" indent="0">
              <a:buNone/>
            </a:pPr>
            <a:r>
              <a:rPr lang="en-US" sz="1400" i="1" dirty="0">
                <a:solidFill>
                  <a:srgbClr val="FFFFFF"/>
                </a:solidFill>
                <a:latin typeface="Calibri" pitchFamily="34" charset="0"/>
                <a:ea typeface="Calibri" pitchFamily="34" charset="-122"/>
                <a:cs typeface="Calibri" pitchFamily="34" charset="-120"/>
              </a:rPr>
              <a:t>Today's goal: ensure you feel confident knowing the first steps — and where to turn for support.</a:t>
            </a:r>
            <a:endParaRPr lang="en-US" sz="1400" dirty="0"/>
          </a:p>
        </p:txBody>
      </p:sp>
      <p:sp>
        <p:nvSpPr>
          <p:cNvPr id="13" name="Shape 9"/>
          <p:cNvSpPr/>
          <p:nvPr/>
        </p:nvSpPr>
        <p:spPr>
          <a:xfrm>
            <a:off x="0" y="4937760"/>
            <a:ext cx="9144000" cy="205740"/>
          </a:xfrm>
          <a:prstGeom prst="rect">
            <a:avLst/>
          </a:prstGeom>
          <a:solidFill>
            <a:srgbClr val="F7A81B"/>
          </a:solidFill>
          <a:ln w="12700">
            <a:solidFill>
              <a:srgbClr val="F7A81B"/>
            </a:solidFill>
            <a:prstDash val="solid"/>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2B5E"/>
        </a:solidFill>
        <a:effectLst/>
      </p:bgPr>
    </p:bg>
    <p:spTree>
      <p:nvGrpSpPr>
        <p:cNvPr id="1" name=""/>
        <p:cNvGrpSpPr/>
        <p:nvPr/>
      </p:nvGrpSpPr>
      <p:grpSpPr>
        <a:xfrm>
          <a:off x="0" y="0"/>
          <a:ext cx="0" cy="0"/>
          <a:chOff x="0" y="0"/>
          <a:chExt cx="0" cy="0"/>
        </a:xfrm>
      </p:grpSpPr>
      <p:pic>
        <p:nvPicPr>
          <p:cNvPr id="2" name="Image 0" descr="/home/claude/unpacked/ppt/media/image2.png"/>
          <p:cNvPicPr>
            <a:picLocks noChangeAspect="1"/>
          </p:cNvPicPr>
          <p:nvPr/>
        </p:nvPicPr>
        <p:blipFill>
          <a:blip r:embed="rId3">
            <a:alphaModFix amt="15000"/>
          </a:blip>
          <a:stretch>
            <a:fillRect/>
          </a:stretch>
        </p:blipFill>
        <p:spPr>
          <a:xfrm>
            <a:off x="5943600" y="731520"/>
            <a:ext cx="3474720" cy="3474720"/>
          </a:xfrm>
          <a:prstGeom prst="rect">
            <a:avLst/>
          </a:prstGeom>
        </p:spPr>
      </p:pic>
      <p:sp>
        <p:nvSpPr>
          <p:cNvPr id="3"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4" name="Image 1" descr="/home/claude/unpacked/ppt/media/image4.png"/>
          <p:cNvPicPr>
            <a:picLocks noChangeAspect="1"/>
          </p:cNvPicPr>
          <p:nvPr/>
        </p:nvPicPr>
        <p:blipFill>
          <a:blip r:embed="rId4"/>
          <a:stretch>
            <a:fillRect/>
          </a:stretch>
        </p:blipFill>
        <p:spPr>
          <a:xfrm>
            <a:off x="274320" y="91440"/>
            <a:ext cx="2743200" cy="530352"/>
          </a:xfrm>
          <a:prstGeom prst="rect">
            <a:avLst/>
          </a:prstGeom>
        </p:spPr>
      </p:pic>
      <p:sp>
        <p:nvSpPr>
          <p:cNvPr id="5" name="Shape 1"/>
          <p:cNvSpPr/>
          <p:nvPr/>
        </p:nvSpPr>
        <p:spPr>
          <a:xfrm>
            <a:off x="457200" y="2286000"/>
            <a:ext cx="64008" cy="1097280"/>
          </a:xfrm>
          <a:prstGeom prst="rect">
            <a:avLst/>
          </a:prstGeom>
          <a:solidFill>
            <a:srgbClr val="F7A81B"/>
          </a:solidFill>
          <a:ln w="12700">
            <a:solidFill>
              <a:srgbClr val="F7A81B"/>
            </a:solidFill>
            <a:prstDash val="solid"/>
          </a:ln>
        </p:spPr>
        <p:txBody>
          <a:bodyPr/>
          <a:lstStyle/>
          <a:p>
            <a:endParaRPr lang="en-US"/>
          </a:p>
        </p:txBody>
      </p:sp>
      <p:sp>
        <p:nvSpPr>
          <p:cNvPr id="6" name="Text 2"/>
          <p:cNvSpPr/>
          <p:nvPr/>
        </p:nvSpPr>
        <p:spPr>
          <a:xfrm>
            <a:off x="640080" y="2103120"/>
            <a:ext cx="7772400" cy="1371600"/>
          </a:xfrm>
          <a:prstGeom prst="rect">
            <a:avLst/>
          </a:prstGeom>
          <a:noFill/>
          <a:ln/>
        </p:spPr>
        <p:txBody>
          <a:bodyPr wrap="square" rtlCol="0" anchor="ctr"/>
          <a:lstStyle/>
          <a:p>
            <a:pPr marL="0" indent="0">
              <a:buNone/>
            </a:pPr>
            <a:r>
              <a:rPr lang="en-US" sz="4400" b="1" dirty="0">
                <a:solidFill>
                  <a:srgbClr val="FFFFFF"/>
                </a:solidFill>
                <a:latin typeface="Arial Black" pitchFamily="34" charset="0"/>
                <a:ea typeface="Arial Black" pitchFamily="34" charset="-122"/>
                <a:cs typeface="Arial Black" pitchFamily="34" charset="-120"/>
              </a:rPr>
              <a:t>YOU ARE NOT ALONE</a:t>
            </a:r>
            <a:endParaRPr lang="en-US" sz="4400" dirty="0"/>
          </a:p>
        </p:txBody>
      </p:sp>
      <p:sp>
        <p:nvSpPr>
          <p:cNvPr id="7" name="Shape 3"/>
          <p:cNvSpPr/>
          <p:nvPr/>
        </p:nvSpPr>
        <p:spPr>
          <a:xfrm>
            <a:off x="0" y="4937760"/>
            <a:ext cx="9144000" cy="205740"/>
          </a:xfrm>
          <a:prstGeom prst="rect">
            <a:avLst/>
          </a:prstGeom>
          <a:solidFill>
            <a:srgbClr val="F7A81B"/>
          </a:solidFill>
          <a:ln w="12700">
            <a:solidFill>
              <a:srgbClr val="F7A81B"/>
            </a:solidFill>
            <a:prstDash val="solid"/>
          </a:ln>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1900" b="1" dirty="0">
                <a:solidFill>
                  <a:srgbClr val="FFFFFF"/>
                </a:solidFill>
                <a:latin typeface="Arial Black" pitchFamily="34" charset="0"/>
                <a:ea typeface="Arial Black" pitchFamily="34" charset="-122"/>
                <a:cs typeface="Arial Black" pitchFamily="34" charset="-120"/>
              </a:rPr>
              <a:t>ROTARY INTERNATIONAL — GLOBAL NETWORK OF STAFF</a:t>
            </a:r>
            <a:endParaRPr lang="en-US" sz="1900" dirty="0"/>
          </a:p>
        </p:txBody>
      </p:sp>
      <p:pic>
        <p:nvPicPr>
          <p:cNvPr id="6" name="Image 1" descr="/home/claude/unpacked/ppt/media/ri_map.jpg"/>
          <p:cNvPicPr>
            <a:picLocks noChangeAspect="1"/>
          </p:cNvPicPr>
          <p:nvPr/>
        </p:nvPicPr>
        <p:blipFill>
          <a:blip r:embed="rId4"/>
          <a:srcRect/>
          <a:stretch/>
        </p:blipFill>
        <p:spPr>
          <a:xfrm>
            <a:off x="365760" y="1325880"/>
            <a:ext cx="8412480" cy="3383280"/>
          </a:xfrm>
          <a:prstGeom prst="rect">
            <a:avLst/>
          </a:prstGeom>
        </p:spPr>
      </p:pic>
      <p:sp>
        <p:nvSpPr>
          <p:cNvPr id="7" name="Shape 3"/>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8" name="Text 4"/>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200" b="1" dirty="0">
                <a:solidFill>
                  <a:srgbClr val="FFFFFF"/>
                </a:solidFill>
                <a:latin typeface="Arial Black" pitchFamily="34" charset="0"/>
                <a:ea typeface="Arial Black" pitchFamily="34" charset="-122"/>
                <a:cs typeface="Arial Black" pitchFamily="34" charset="-120"/>
              </a:rPr>
              <a:t>ROTARY SUPPORT CENTER</a:t>
            </a:r>
            <a:endParaRPr lang="en-US" sz="2200" dirty="0"/>
          </a:p>
        </p:txBody>
      </p:sp>
      <p:sp>
        <p:nvSpPr>
          <p:cNvPr id="6" name="Shape 3"/>
          <p:cNvSpPr/>
          <p:nvPr/>
        </p:nvSpPr>
        <p:spPr>
          <a:xfrm>
            <a:off x="365760" y="1371600"/>
            <a:ext cx="4389120" cy="3291840"/>
          </a:xfrm>
          <a:prstGeom prst="rect">
            <a:avLst/>
          </a:prstGeom>
          <a:solidFill>
            <a:srgbClr val="E8EEF8"/>
          </a:solidFill>
          <a:ln w="12700">
            <a:solidFill>
              <a:srgbClr val="E8EEF8"/>
            </a:solidFill>
            <a:prstDash val="solid"/>
          </a:ln>
        </p:spPr>
        <p:txBody>
          <a:bodyPr/>
          <a:lstStyle/>
          <a:p>
            <a:endParaRPr lang="en-US"/>
          </a:p>
        </p:txBody>
      </p:sp>
      <p:sp>
        <p:nvSpPr>
          <p:cNvPr id="7" name="Text 4"/>
          <p:cNvSpPr/>
          <p:nvPr/>
        </p:nvSpPr>
        <p:spPr>
          <a:xfrm>
            <a:off x="548640" y="1508760"/>
            <a:ext cx="4023360" cy="685800"/>
          </a:xfrm>
          <a:prstGeom prst="rect">
            <a:avLst/>
          </a:prstGeom>
          <a:noFill/>
          <a:ln/>
        </p:spPr>
        <p:txBody>
          <a:bodyPr wrap="square" rtlCol="0" anchor="ctr"/>
          <a:lstStyle/>
          <a:p>
            <a:pPr marL="0" indent="0">
              <a:buNone/>
            </a:pPr>
            <a:r>
              <a:rPr lang="en-US" sz="1600" b="1" dirty="0">
                <a:solidFill>
                  <a:srgbClr val="0D2B5E"/>
                </a:solidFill>
                <a:latin typeface="Calibri" pitchFamily="34" charset="0"/>
                <a:ea typeface="Calibri" pitchFamily="34" charset="-122"/>
                <a:cs typeface="Calibri" pitchFamily="34" charset="-120"/>
              </a:rPr>
              <a:t>Your first point of contact for general Rotary questions.</a:t>
            </a:r>
            <a:endParaRPr lang="en-US" sz="1600" dirty="0"/>
          </a:p>
        </p:txBody>
      </p:sp>
      <p:sp>
        <p:nvSpPr>
          <p:cNvPr id="8" name="Text 5"/>
          <p:cNvSpPr/>
          <p:nvPr/>
        </p:nvSpPr>
        <p:spPr>
          <a:xfrm>
            <a:off x="548640" y="2240280"/>
            <a:ext cx="4023360" cy="2194560"/>
          </a:xfrm>
          <a:prstGeom prst="rect">
            <a:avLst/>
          </a:prstGeom>
          <a:noFill/>
          <a:ln/>
        </p:spPr>
        <p:txBody>
          <a:bodyPr wrap="square" rtlCol="0" anchor="ctr"/>
          <a:lstStyle/>
          <a:p>
            <a:pPr marL="0" indent="0">
              <a:buNone/>
            </a:pPr>
            <a:r>
              <a:rPr lang="en-US" sz="1300" b="1" dirty="0">
                <a:solidFill>
                  <a:srgbClr val="17458F"/>
                </a:solidFill>
                <a:latin typeface="Calibri" pitchFamily="34" charset="0"/>
                <a:ea typeface="Calibri" pitchFamily="34" charset="-122"/>
                <a:cs typeface="Calibri" pitchFamily="34" charset="-120"/>
              </a:rPr>
              <a:t>Available to help with:</a:t>
            </a:r>
            <a:endParaRPr lang="en-US" sz="1300" dirty="0"/>
          </a:p>
          <a:p>
            <a:pPr marL="342900" indent="-342900">
              <a:buSzPct val="100000"/>
              <a:buChar char="•"/>
            </a:pPr>
            <a:r>
              <a:rPr lang="en-US" sz="1300" dirty="0">
                <a:solidFill>
                  <a:srgbClr val="333333"/>
                </a:solidFill>
                <a:latin typeface="Calibri" pitchFamily="34" charset="0"/>
                <a:ea typeface="Calibri" pitchFamily="34" charset="-122"/>
                <a:cs typeface="Calibri" pitchFamily="34" charset="-120"/>
              </a:rPr>
              <a:t>General Rotary questions</a:t>
            </a:r>
            <a:endParaRPr lang="en-US" sz="1300" dirty="0"/>
          </a:p>
          <a:p>
            <a:pPr marL="342900" indent="-342900">
              <a:buSzPct val="100000"/>
              <a:buChar char="•"/>
            </a:pPr>
            <a:r>
              <a:rPr lang="en-US" sz="1300" dirty="0">
                <a:solidFill>
                  <a:srgbClr val="333333"/>
                </a:solidFill>
                <a:latin typeface="Calibri" pitchFamily="34" charset="0"/>
                <a:ea typeface="Calibri" pitchFamily="34" charset="-122"/>
                <a:cs typeface="Calibri" pitchFamily="34" charset="-120"/>
              </a:rPr>
              <a:t>IT or MyRotary issues</a:t>
            </a:r>
            <a:endParaRPr lang="en-US" sz="1300" dirty="0"/>
          </a:p>
          <a:p>
            <a:pPr marL="342900" indent="-342900">
              <a:buSzPct val="100000"/>
              <a:buChar char="•"/>
            </a:pPr>
            <a:r>
              <a:rPr lang="en-US" sz="1300" dirty="0">
                <a:solidFill>
                  <a:srgbClr val="333333"/>
                </a:solidFill>
                <a:latin typeface="Calibri" pitchFamily="34" charset="0"/>
                <a:ea typeface="Calibri" pitchFamily="34" charset="-122"/>
                <a:cs typeface="Calibri" pitchFamily="34" charset="-120"/>
              </a:rPr>
              <a:t>Donations or recognition questions</a:t>
            </a:r>
            <a:endParaRPr lang="en-US" sz="1300" dirty="0"/>
          </a:p>
          <a:p>
            <a:pPr marL="342900" indent="-342900">
              <a:buSzPct val="100000"/>
              <a:buChar char="•"/>
            </a:pPr>
            <a:r>
              <a:rPr lang="en-US" sz="1300" dirty="0">
                <a:solidFill>
                  <a:srgbClr val="333333"/>
                </a:solidFill>
                <a:latin typeface="Calibri" pitchFamily="34" charset="0"/>
                <a:ea typeface="Calibri" pitchFamily="34" charset="-122"/>
                <a:cs typeface="Calibri" pitchFamily="34" charset="-120"/>
              </a:rPr>
              <a:t>Connecting you to the right RI team</a:t>
            </a:r>
            <a:endParaRPr lang="en-US" sz="1300" dirty="0"/>
          </a:p>
        </p:txBody>
      </p:sp>
      <p:sp>
        <p:nvSpPr>
          <p:cNvPr id="9" name="Shape 6"/>
          <p:cNvSpPr/>
          <p:nvPr/>
        </p:nvSpPr>
        <p:spPr>
          <a:xfrm>
            <a:off x="5029200" y="1371600"/>
            <a:ext cx="3749040" cy="3291840"/>
          </a:xfrm>
          <a:prstGeom prst="rect">
            <a:avLst/>
          </a:prstGeom>
          <a:solidFill>
            <a:srgbClr val="17458F"/>
          </a:solidFill>
          <a:ln w="12700">
            <a:solidFill>
              <a:srgbClr val="17458F"/>
            </a:solidFill>
            <a:prstDash val="solid"/>
          </a:ln>
        </p:spPr>
        <p:txBody>
          <a:bodyPr/>
          <a:lstStyle/>
          <a:p>
            <a:endParaRPr lang="en-US"/>
          </a:p>
        </p:txBody>
      </p:sp>
      <p:sp>
        <p:nvSpPr>
          <p:cNvPr id="10" name="Text 7"/>
          <p:cNvSpPr/>
          <p:nvPr/>
        </p:nvSpPr>
        <p:spPr>
          <a:xfrm>
            <a:off x="5212080" y="1508760"/>
            <a:ext cx="3383280" cy="365760"/>
          </a:xfrm>
          <a:prstGeom prst="rect">
            <a:avLst/>
          </a:prstGeom>
          <a:noFill/>
          <a:ln/>
        </p:spPr>
        <p:txBody>
          <a:bodyPr wrap="square" lIns="0" tIns="0" rIns="0" bIns="0" rtlCol="0" anchor="ctr"/>
          <a:lstStyle/>
          <a:p>
            <a:pPr marL="0" indent="0">
              <a:buNone/>
            </a:pPr>
            <a:r>
              <a:rPr lang="en-US" sz="1300" b="1" kern="0" spc="300" dirty="0">
                <a:solidFill>
                  <a:srgbClr val="F7A81B"/>
                </a:solidFill>
                <a:latin typeface="Calibri" pitchFamily="34" charset="0"/>
                <a:ea typeface="Calibri" pitchFamily="34" charset="-122"/>
                <a:cs typeface="Calibri" pitchFamily="34" charset="-120"/>
              </a:rPr>
              <a:t>CONTACT</a:t>
            </a:r>
            <a:endParaRPr lang="en-US" sz="1300" dirty="0"/>
          </a:p>
        </p:txBody>
      </p:sp>
      <p:sp>
        <p:nvSpPr>
          <p:cNvPr id="11" name="Text 8"/>
          <p:cNvSpPr/>
          <p:nvPr/>
        </p:nvSpPr>
        <p:spPr>
          <a:xfrm>
            <a:off x="5212080" y="2011680"/>
            <a:ext cx="457200" cy="384048"/>
          </a:xfrm>
          <a:prstGeom prst="rect">
            <a:avLst/>
          </a:prstGeom>
          <a:noFill/>
          <a:ln/>
        </p:spPr>
        <p:txBody>
          <a:bodyPr wrap="square" lIns="0" tIns="0" rIns="0" bIns="0" rtlCol="0" anchor="ctr"/>
          <a:lstStyle/>
          <a:p>
            <a:pPr marL="0" indent="0">
              <a:buNone/>
            </a:pPr>
            <a:r>
              <a:rPr lang="en-US" sz="1800" dirty="0">
                <a:solidFill>
                  <a:srgbClr val="000000"/>
                </a:solidFill>
              </a:rPr>
              <a:t>📧</a:t>
            </a:r>
            <a:endParaRPr lang="en-US" sz="1800" dirty="0"/>
          </a:p>
        </p:txBody>
      </p:sp>
      <p:sp>
        <p:nvSpPr>
          <p:cNvPr id="12" name="Text 9"/>
          <p:cNvSpPr/>
          <p:nvPr/>
        </p:nvSpPr>
        <p:spPr>
          <a:xfrm>
            <a:off x="5715000" y="2011680"/>
            <a:ext cx="2834640" cy="384048"/>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rotarysupportcenter@rotary.org</a:t>
            </a:r>
            <a:endParaRPr lang="en-US" sz="1200" dirty="0"/>
          </a:p>
        </p:txBody>
      </p:sp>
      <p:sp>
        <p:nvSpPr>
          <p:cNvPr id="13" name="Text 10"/>
          <p:cNvSpPr/>
          <p:nvPr/>
        </p:nvSpPr>
        <p:spPr>
          <a:xfrm>
            <a:off x="5212080" y="2542032"/>
            <a:ext cx="457200" cy="384048"/>
          </a:xfrm>
          <a:prstGeom prst="rect">
            <a:avLst/>
          </a:prstGeom>
          <a:noFill/>
          <a:ln/>
        </p:spPr>
        <p:txBody>
          <a:bodyPr wrap="square" lIns="0" tIns="0" rIns="0" bIns="0" rtlCol="0" anchor="ctr"/>
          <a:lstStyle/>
          <a:p>
            <a:pPr marL="0" indent="0">
              <a:buNone/>
            </a:pPr>
            <a:r>
              <a:rPr lang="en-US" sz="1800" dirty="0">
                <a:solidFill>
                  <a:srgbClr val="000000"/>
                </a:solidFill>
              </a:rPr>
              <a:t>📞</a:t>
            </a:r>
            <a:endParaRPr lang="en-US" sz="1800" dirty="0"/>
          </a:p>
        </p:txBody>
      </p:sp>
      <p:sp>
        <p:nvSpPr>
          <p:cNvPr id="14" name="Text 11"/>
          <p:cNvSpPr/>
          <p:nvPr/>
        </p:nvSpPr>
        <p:spPr>
          <a:xfrm>
            <a:off x="5715000" y="2542032"/>
            <a:ext cx="2834640" cy="384048"/>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866-976-8279</a:t>
            </a:r>
            <a:endParaRPr lang="en-US" sz="1800" dirty="0"/>
          </a:p>
        </p:txBody>
      </p:sp>
      <p:sp>
        <p:nvSpPr>
          <p:cNvPr id="15" name="Text 12"/>
          <p:cNvSpPr/>
          <p:nvPr/>
        </p:nvSpPr>
        <p:spPr>
          <a:xfrm>
            <a:off x="5715000" y="2971800"/>
            <a:ext cx="2834640" cy="320040"/>
          </a:xfrm>
          <a:prstGeom prst="rect">
            <a:avLst/>
          </a:prstGeom>
          <a:noFill/>
          <a:ln/>
        </p:spPr>
        <p:txBody>
          <a:bodyPr wrap="square" lIns="0" tIns="0" rIns="0" bIns="0" rtlCol="0" anchor="ctr"/>
          <a:lstStyle/>
          <a:p>
            <a:pPr marL="0" indent="0">
              <a:buNone/>
            </a:pPr>
            <a:r>
              <a:rPr lang="en-US" sz="1100" i="1" dirty="0">
                <a:solidFill>
                  <a:srgbClr val="AABBD4"/>
                </a:solidFill>
                <a:latin typeface="Calibri" pitchFamily="34" charset="0"/>
                <a:ea typeface="Calibri" pitchFamily="34" charset="-122"/>
                <a:cs typeface="Calibri" pitchFamily="34" charset="-120"/>
              </a:rPr>
              <a:t>Toll-free  |  Mon–Fri, 8am–5pm CT</a:t>
            </a:r>
            <a:endParaRPr lang="en-US" sz="1100" dirty="0"/>
          </a:p>
        </p:txBody>
      </p:sp>
      <p:sp>
        <p:nvSpPr>
          <p:cNvPr id="16" name="Shape 13"/>
          <p:cNvSpPr/>
          <p:nvPr/>
        </p:nvSpPr>
        <p:spPr>
          <a:xfrm>
            <a:off x="5212080" y="3429000"/>
            <a:ext cx="3291840" cy="27432"/>
          </a:xfrm>
          <a:prstGeom prst="rect">
            <a:avLst/>
          </a:prstGeom>
          <a:solidFill>
            <a:srgbClr val="F7A81B"/>
          </a:solidFill>
          <a:ln w="12700">
            <a:solidFill>
              <a:srgbClr val="F7A81B"/>
            </a:solidFill>
            <a:prstDash val="solid"/>
          </a:ln>
        </p:spPr>
        <p:txBody>
          <a:bodyPr/>
          <a:lstStyle/>
          <a:p>
            <a:endParaRPr lang="en-US"/>
          </a:p>
        </p:txBody>
      </p:sp>
      <p:sp>
        <p:nvSpPr>
          <p:cNvPr id="17" name="Text 14"/>
          <p:cNvSpPr/>
          <p:nvPr/>
        </p:nvSpPr>
        <p:spPr>
          <a:xfrm>
            <a:off x="5212080" y="3520440"/>
            <a:ext cx="3291840" cy="822960"/>
          </a:xfrm>
          <a:prstGeom prst="rect">
            <a:avLst/>
          </a:prstGeom>
          <a:noFill/>
          <a:ln/>
        </p:spPr>
        <p:txBody>
          <a:bodyPr wrap="square" rtlCol="0" anchor="ctr"/>
          <a:lstStyle/>
          <a:p>
            <a:pPr marL="0" indent="0" algn="ctr">
              <a:buNone/>
            </a:pPr>
            <a:r>
              <a:rPr lang="en-US" sz="1300" i="1" dirty="0">
                <a:solidFill>
                  <a:srgbClr val="FFFFFF"/>
                </a:solidFill>
                <a:latin typeface="Georgia" pitchFamily="34" charset="0"/>
                <a:ea typeface="Georgia" pitchFamily="34" charset="-122"/>
                <a:cs typeface="Georgia" pitchFamily="34" charset="-120"/>
              </a:rPr>
              <a:t>When in doubt — call first.</a:t>
            </a:r>
            <a:endParaRPr lang="en-US" sz="1300" dirty="0"/>
          </a:p>
          <a:p>
            <a:pPr marL="0" indent="0" algn="ctr">
              <a:buNone/>
            </a:pPr>
            <a:r>
              <a:rPr lang="en-US" sz="1300" i="1" dirty="0">
                <a:solidFill>
                  <a:srgbClr val="FFFFFF"/>
                </a:solidFill>
                <a:latin typeface="Georgia" pitchFamily="34" charset="0"/>
                <a:ea typeface="Georgia" pitchFamily="34" charset="-122"/>
                <a:cs typeface="Georgia" pitchFamily="34" charset="-120"/>
              </a:rPr>
              <a:t>They will help you triage.</a:t>
            </a:r>
            <a:endParaRPr lang="en-US" sz="1300" dirty="0"/>
          </a:p>
        </p:txBody>
      </p:sp>
      <p:sp>
        <p:nvSpPr>
          <p:cNvPr id="18" name="Shape 15"/>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19" name="Text 16"/>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1500" b="1" dirty="0">
                <a:solidFill>
                  <a:srgbClr val="FFFFFF"/>
                </a:solidFill>
                <a:latin typeface="Arial Black" pitchFamily="34" charset="0"/>
                <a:ea typeface="Arial Black" pitchFamily="34" charset="-122"/>
                <a:cs typeface="Arial Black" pitchFamily="34" charset="-120"/>
              </a:rPr>
              <a:t>MEMBERSHIP GROWTH &amp; EXPERIENCE (MGX)  —  ZONES 25B, 26 &amp; 27</a:t>
            </a:r>
            <a:endParaRPr lang="en-US" sz="1500" dirty="0"/>
          </a:p>
        </p:txBody>
      </p:sp>
      <p:pic>
        <p:nvPicPr>
          <p:cNvPr id="6" name="Image 1" descr="/home/claude/unpacked/ppt/media/haris.jpg"/>
          <p:cNvPicPr>
            <a:picLocks noChangeAspect="1"/>
          </p:cNvPicPr>
          <p:nvPr/>
        </p:nvPicPr>
        <p:blipFill>
          <a:blip r:embed="rId4"/>
          <a:stretch>
            <a:fillRect/>
          </a:stretch>
        </p:blipFill>
        <p:spPr>
          <a:xfrm>
            <a:off x="548640" y="1298448"/>
            <a:ext cx="1828800" cy="1828800"/>
          </a:xfrm>
          <a:prstGeom prst="ellipse">
            <a:avLst/>
          </a:prstGeom>
        </p:spPr>
      </p:pic>
      <p:sp>
        <p:nvSpPr>
          <p:cNvPr id="7" name="Shape 3"/>
          <p:cNvSpPr/>
          <p:nvPr/>
        </p:nvSpPr>
        <p:spPr>
          <a:xfrm>
            <a:off x="548640" y="3163824"/>
            <a:ext cx="1828800" cy="27432"/>
          </a:xfrm>
          <a:prstGeom prst="rect">
            <a:avLst/>
          </a:prstGeom>
          <a:solidFill>
            <a:srgbClr val="F7A81B"/>
          </a:solidFill>
          <a:ln w="12700">
            <a:solidFill>
              <a:srgbClr val="F7A81B"/>
            </a:solidFill>
            <a:prstDash val="solid"/>
          </a:ln>
        </p:spPr>
        <p:txBody>
          <a:bodyPr/>
          <a:lstStyle/>
          <a:p>
            <a:endParaRPr lang="en-US"/>
          </a:p>
        </p:txBody>
      </p:sp>
      <p:sp>
        <p:nvSpPr>
          <p:cNvPr id="8" name="Text 4"/>
          <p:cNvSpPr/>
          <p:nvPr/>
        </p:nvSpPr>
        <p:spPr>
          <a:xfrm>
            <a:off x="457200" y="3218688"/>
            <a:ext cx="2103120" cy="868680"/>
          </a:xfrm>
          <a:prstGeom prst="rect">
            <a:avLst/>
          </a:prstGeom>
          <a:noFill/>
          <a:ln/>
        </p:spPr>
        <p:txBody>
          <a:bodyPr wrap="square" rtlCol="0" anchor="ctr"/>
          <a:lstStyle/>
          <a:p>
            <a:pPr marL="0" indent="0" algn="ctr">
              <a:buNone/>
            </a:pPr>
            <a:r>
              <a:rPr lang="en-US" sz="1100" b="1" dirty="0">
                <a:solidFill>
                  <a:srgbClr val="0D2B5E"/>
                </a:solidFill>
                <a:latin typeface="Calibri" pitchFamily="34" charset="0"/>
                <a:ea typeface="Calibri" pitchFamily="34" charset="-122"/>
                <a:cs typeface="Calibri" pitchFamily="34" charset="-120"/>
              </a:rPr>
              <a:t>Haris Sofradzija</a:t>
            </a:r>
            <a:endParaRPr lang="en-US" sz="1100" dirty="0"/>
          </a:p>
          <a:p>
            <a:pPr marL="0" indent="0" algn="ctr">
              <a:buNone/>
            </a:pPr>
            <a:r>
              <a:rPr lang="en-US" sz="1000" dirty="0">
                <a:solidFill>
                  <a:srgbClr val="17458F"/>
                </a:solidFill>
                <a:latin typeface="Calibri" pitchFamily="34" charset="0"/>
                <a:ea typeface="Calibri" pitchFamily="34" charset="-122"/>
                <a:cs typeface="Calibri" pitchFamily="34" charset="-120"/>
              </a:rPr>
              <a:t>Membership Growth Officer</a:t>
            </a:r>
            <a:endParaRPr lang="en-US" sz="1100" dirty="0"/>
          </a:p>
          <a:p>
            <a:pPr marL="0" indent="0" algn="ctr">
              <a:buNone/>
            </a:pPr>
            <a:r>
              <a:rPr lang="en-US" sz="1000" dirty="0">
                <a:solidFill>
                  <a:srgbClr val="666666"/>
                </a:solidFill>
                <a:latin typeface="Calibri" pitchFamily="34" charset="0"/>
                <a:ea typeface="Calibri" pitchFamily="34" charset="-122"/>
                <a:cs typeface="Calibri" pitchFamily="34" charset="-120"/>
              </a:rPr>
              <a:t>Zones 25B, 26 &amp; 27</a:t>
            </a:r>
            <a:endParaRPr lang="en-US" sz="1100" dirty="0"/>
          </a:p>
        </p:txBody>
      </p:sp>
      <p:pic>
        <p:nvPicPr>
          <p:cNvPr id="9" name="Image 2" descr="/home/claude/unpacked/ppt/media/angela.jpg"/>
          <p:cNvPicPr>
            <a:picLocks noChangeAspect="1"/>
          </p:cNvPicPr>
          <p:nvPr/>
        </p:nvPicPr>
        <p:blipFill>
          <a:blip r:embed="rId5"/>
          <a:stretch>
            <a:fillRect/>
          </a:stretch>
        </p:blipFill>
        <p:spPr>
          <a:xfrm>
            <a:off x="3154680" y="1298448"/>
            <a:ext cx="1828800" cy="1828800"/>
          </a:xfrm>
          <a:prstGeom prst="ellipse">
            <a:avLst/>
          </a:prstGeom>
        </p:spPr>
      </p:pic>
      <p:sp>
        <p:nvSpPr>
          <p:cNvPr id="10" name="Shape 5"/>
          <p:cNvSpPr/>
          <p:nvPr/>
        </p:nvSpPr>
        <p:spPr>
          <a:xfrm>
            <a:off x="3154680" y="3163824"/>
            <a:ext cx="1828800" cy="27432"/>
          </a:xfrm>
          <a:prstGeom prst="rect">
            <a:avLst/>
          </a:prstGeom>
          <a:solidFill>
            <a:srgbClr val="F7A81B"/>
          </a:solidFill>
          <a:ln w="12700">
            <a:solidFill>
              <a:srgbClr val="F7A81B"/>
            </a:solidFill>
            <a:prstDash val="solid"/>
          </a:ln>
        </p:spPr>
        <p:txBody>
          <a:bodyPr/>
          <a:lstStyle/>
          <a:p>
            <a:endParaRPr lang="en-US"/>
          </a:p>
        </p:txBody>
      </p:sp>
      <p:sp>
        <p:nvSpPr>
          <p:cNvPr id="11" name="Text 6"/>
          <p:cNvSpPr/>
          <p:nvPr/>
        </p:nvSpPr>
        <p:spPr>
          <a:xfrm>
            <a:off x="3063240" y="3218688"/>
            <a:ext cx="2103120" cy="868680"/>
          </a:xfrm>
          <a:prstGeom prst="rect">
            <a:avLst/>
          </a:prstGeom>
          <a:noFill/>
          <a:ln/>
        </p:spPr>
        <p:txBody>
          <a:bodyPr wrap="square" rtlCol="0" anchor="ctr"/>
          <a:lstStyle/>
          <a:p>
            <a:pPr marL="0" indent="0" algn="ctr">
              <a:buNone/>
            </a:pPr>
            <a:r>
              <a:rPr lang="en-US" sz="1100" b="1" dirty="0">
                <a:solidFill>
                  <a:srgbClr val="0D2B5E"/>
                </a:solidFill>
                <a:latin typeface="Calibri" pitchFamily="34" charset="0"/>
                <a:ea typeface="Calibri" pitchFamily="34" charset="-122"/>
                <a:cs typeface="Calibri" pitchFamily="34" charset="-120"/>
              </a:rPr>
              <a:t>Angela Lopez</a:t>
            </a:r>
            <a:endParaRPr lang="en-US" sz="1100" dirty="0"/>
          </a:p>
          <a:p>
            <a:pPr marL="0" indent="0" algn="ctr">
              <a:buNone/>
            </a:pPr>
            <a:r>
              <a:rPr lang="en-US" sz="1000" dirty="0">
                <a:solidFill>
                  <a:srgbClr val="17458F"/>
                </a:solidFill>
                <a:latin typeface="Calibri" pitchFamily="34" charset="0"/>
                <a:ea typeface="Calibri" pitchFamily="34" charset="-122"/>
                <a:cs typeface="Calibri" pitchFamily="34" charset="-120"/>
              </a:rPr>
              <a:t>Supervisor, Membership Growth &amp; Experience</a:t>
            </a:r>
            <a:endParaRPr lang="en-US" sz="1100" dirty="0"/>
          </a:p>
          <a:p>
            <a:pPr marL="0" indent="0" algn="ctr">
              <a:buNone/>
            </a:pPr>
            <a:r>
              <a:rPr lang="en-US" sz="1000" dirty="0">
                <a:solidFill>
                  <a:srgbClr val="666666"/>
                </a:solidFill>
                <a:latin typeface="Calibri" pitchFamily="34" charset="0"/>
                <a:ea typeface="Calibri" pitchFamily="34" charset="-122"/>
                <a:cs typeface="Calibri" pitchFamily="34" charset="-120"/>
              </a:rPr>
              <a:t>Zones 25B, 26 &amp; 27</a:t>
            </a:r>
            <a:endParaRPr lang="en-US" sz="1100" dirty="0"/>
          </a:p>
        </p:txBody>
      </p:sp>
      <p:pic>
        <p:nvPicPr>
          <p:cNvPr id="12" name="Image 3" descr="/home/claude/unpacked/ppt/media/silhouette.png"/>
          <p:cNvPicPr>
            <a:picLocks noChangeAspect="1"/>
          </p:cNvPicPr>
          <p:nvPr/>
        </p:nvPicPr>
        <p:blipFill>
          <a:blip r:embed="rId6"/>
          <a:stretch>
            <a:fillRect/>
          </a:stretch>
        </p:blipFill>
        <p:spPr>
          <a:xfrm>
            <a:off x="5760720" y="1298448"/>
            <a:ext cx="1828800" cy="1828800"/>
          </a:xfrm>
          <a:prstGeom prst="rect">
            <a:avLst/>
          </a:prstGeom>
        </p:spPr>
      </p:pic>
      <p:sp>
        <p:nvSpPr>
          <p:cNvPr id="13" name="Shape 7"/>
          <p:cNvSpPr/>
          <p:nvPr/>
        </p:nvSpPr>
        <p:spPr>
          <a:xfrm>
            <a:off x="5760720" y="3163824"/>
            <a:ext cx="1828800" cy="27432"/>
          </a:xfrm>
          <a:prstGeom prst="rect">
            <a:avLst/>
          </a:prstGeom>
          <a:solidFill>
            <a:srgbClr val="F7A81B"/>
          </a:solidFill>
          <a:ln w="12700">
            <a:solidFill>
              <a:srgbClr val="F7A81B"/>
            </a:solidFill>
            <a:prstDash val="solid"/>
          </a:ln>
        </p:spPr>
        <p:txBody>
          <a:bodyPr/>
          <a:lstStyle/>
          <a:p>
            <a:endParaRPr lang="en-US"/>
          </a:p>
        </p:txBody>
      </p:sp>
      <p:sp>
        <p:nvSpPr>
          <p:cNvPr id="14" name="Text 8"/>
          <p:cNvSpPr/>
          <p:nvPr/>
        </p:nvSpPr>
        <p:spPr>
          <a:xfrm>
            <a:off x="5669280" y="3218688"/>
            <a:ext cx="2103120" cy="868680"/>
          </a:xfrm>
          <a:prstGeom prst="rect">
            <a:avLst/>
          </a:prstGeom>
          <a:noFill/>
          <a:ln/>
        </p:spPr>
        <p:txBody>
          <a:bodyPr wrap="square" rtlCol="0" anchor="ctr"/>
          <a:lstStyle/>
          <a:p>
            <a:pPr marL="0" indent="0" algn="ctr">
              <a:buNone/>
            </a:pPr>
            <a:r>
              <a:rPr lang="en-US" sz="1100" b="1" dirty="0">
                <a:solidFill>
                  <a:srgbClr val="0D2B5E"/>
                </a:solidFill>
                <a:latin typeface="Calibri" pitchFamily="34" charset="0"/>
                <a:ea typeface="Calibri" pitchFamily="34" charset="-122"/>
                <a:cs typeface="Calibri" pitchFamily="34" charset="-120"/>
              </a:rPr>
              <a:t>Club Experience Officer</a:t>
            </a:r>
            <a:endParaRPr lang="en-US" sz="1100" dirty="0"/>
          </a:p>
          <a:p>
            <a:pPr marL="0" indent="0" algn="ctr">
              <a:buNone/>
            </a:pPr>
            <a:r>
              <a:rPr lang="en-US" sz="1000" dirty="0">
                <a:solidFill>
                  <a:srgbClr val="17458F"/>
                </a:solidFill>
                <a:latin typeface="Calibri" pitchFamily="34" charset="0"/>
                <a:ea typeface="Calibri" pitchFamily="34" charset="-122"/>
                <a:cs typeface="Calibri" pitchFamily="34" charset="-120"/>
              </a:rPr>
              <a:t>Vacant Position</a:t>
            </a:r>
            <a:endParaRPr lang="en-US" sz="1100" dirty="0"/>
          </a:p>
          <a:p>
            <a:pPr marL="0" indent="0" algn="ctr">
              <a:buNone/>
            </a:pPr>
            <a:r>
              <a:rPr lang="en-US" sz="1000" dirty="0">
                <a:solidFill>
                  <a:srgbClr val="666666"/>
                </a:solidFill>
                <a:latin typeface="Calibri" pitchFamily="34" charset="0"/>
                <a:ea typeface="Calibri" pitchFamily="34" charset="-122"/>
                <a:cs typeface="Calibri" pitchFamily="34" charset="-120"/>
              </a:rPr>
              <a:t>Contact Haris or Angela in interim</a:t>
            </a:r>
            <a:endParaRPr lang="en-US" sz="1100" dirty="0"/>
          </a:p>
        </p:txBody>
      </p:sp>
      <p:sp>
        <p:nvSpPr>
          <p:cNvPr id="15" name="Shape 9"/>
          <p:cNvSpPr/>
          <p:nvPr/>
        </p:nvSpPr>
        <p:spPr>
          <a:xfrm>
            <a:off x="8046720" y="1298448"/>
            <a:ext cx="9144" cy="9144"/>
          </a:xfrm>
          <a:prstGeom prst="rect">
            <a:avLst/>
          </a:prstGeom>
          <a:solidFill>
            <a:srgbClr val="FFFFFF"/>
          </a:solidFill>
          <a:ln w="12700">
            <a:solidFill>
              <a:srgbClr val="FFFFFF"/>
            </a:solidFill>
            <a:prstDash val="solid"/>
          </a:ln>
        </p:spPr>
        <p:txBody>
          <a:bodyPr/>
          <a:lstStyle/>
          <a:p>
            <a:endParaRPr lang="en-US"/>
          </a:p>
        </p:txBody>
      </p:sp>
      <p:sp>
        <p:nvSpPr>
          <p:cNvPr id="16" name="Shape 10"/>
          <p:cNvSpPr/>
          <p:nvPr/>
        </p:nvSpPr>
        <p:spPr>
          <a:xfrm>
            <a:off x="8138160" y="1298448"/>
            <a:ext cx="9144" cy="9144"/>
          </a:xfrm>
          <a:prstGeom prst="rect">
            <a:avLst/>
          </a:prstGeom>
          <a:solidFill>
            <a:srgbClr val="FFFFFF"/>
          </a:solidFill>
          <a:ln w="12700">
            <a:solidFill>
              <a:srgbClr val="FFFFFF"/>
            </a:solidFill>
            <a:prstDash val="solid"/>
          </a:ln>
        </p:spPr>
        <p:txBody>
          <a:bodyPr/>
          <a:lstStyle/>
          <a:p>
            <a:endParaRPr lang="en-US"/>
          </a:p>
        </p:txBody>
      </p:sp>
      <p:sp>
        <p:nvSpPr>
          <p:cNvPr id="17" name="Shape 11"/>
          <p:cNvSpPr/>
          <p:nvPr/>
        </p:nvSpPr>
        <p:spPr>
          <a:xfrm>
            <a:off x="274320" y="4160520"/>
            <a:ext cx="8412480" cy="594360"/>
          </a:xfrm>
          <a:prstGeom prst="rect">
            <a:avLst/>
          </a:prstGeom>
          <a:solidFill>
            <a:srgbClr val="0D2B5E"/>
          </a:solidFill>
          <a:ln w="12700">
            <a:solidFill>
              <a:srgbClr val="0D2B5E"/>
            </a:solidFill>
            <a:prstDash val="solid"/>
          </a:ln>
        </p:spPr>
        <p:txBody>
          <a:bodyPr/>
          <a:lstStyle/>
          <a:p>
            <a:endParaRPr lang="en-US"/>
          </a:p>
        </p:txBody>
      </p:sp>
      <p:sp>
        <p:nvSpPr>
          <p:cNvPr id="18" name="Text 12"/>
          <p:cNvSpPr/>
          <p:nvPr/>
        </p:nvSpPr>
        <p:spPr>
          <a:xfrm>
            <a:off x="411480" y="4160520"/>
            <a:ext cx="8229600" cy="594360"/>
          </a:xfrm>
          <a:prstGeom prst="rect">
            <a:avLst/>
          </a:prstGeom>
          <a:noFill/>
          <a:ln/>
        </p:spPr>
        <p:txBody>
          <a:bodyPr wrap="square" rtlCol="0" anchor="ctr"/>
          <a:lstStyle/>
          <a:p>
            <a:pPr marL="0" indent="0">
              <a:buNone/>
            </a:pPr>
            <a:r>
              <a:rPr lang="en-US" sz="1200" b="1" dirty="0">
                <a:solidFill>
                  <a:srgbClr val="F7A81B"/>
                </a:solidFill>
                <a:latin typeface="Calibri" pitchFamily="34" charset="0"/>
                <a:ea typeface="Calibri" pitchFamily="34" charset="-122"/>
                <a:cs typeface="Calibri" pitchFamily="34" charset="-120"/>
              </a:rPr>
              <a:t>They support with: </a:t>
            </a:r>
            <a:r>
              <a:rPr lang="en-US" sz="1200" dirty="0">
                <a:solidFill>
                  <a:srgbClr val="FFFFFF"/>
                </a:solidFill>
                <a:latin typeface="Calibri" pitchFamily="34" charset="0"/>
                <a:ea typeface="Calibri" pitchFamily="34" charset="-122"/>
                <a:cs typeface="Calibri" pitchFamily="34" charset="-120"/>
              </a:rPr>
              <a:t>Membership growth  •  Club flexibility  •  Governance questions  •  Challenging club situations  •  Mergers, satellites &amp; new clubs</a:t>
            </a:r>
            <a:endParaRPr lang="en-US" sz="1200" dirty="0"/>
          </a:p>
        </p:txBody>
      </p:sp>
      <p:sp>
        <p:nvSpPr>
          <p:cNvPr id="19" name="Shape 13"/>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20" name="Text 14"/>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1800" b="1" dirty="0">
                <a:solidFill>
                  <a:srgbClr val="FFFFFF"/>
                </a:solidFill>
                <a:latin typeface="Arial Black" pitchFamily="34" charset="0"/>
                <a:ea typeface="Arial Black" pitchFamily="34" charset="-122"/>
                <a:cs typeface="Arial Black" pitchFamily="34" charset="-120"/>
              </a:rPr>
              <a:t>CULTURE &amp; VALUES TEAM  —  AMERICAS</a:t>
            </a:r>
            <a:endParaRPr lang="en-US" sz="1800" dirty="0"/>
          </a:p>
        </p:txBody>
      </p:sp>
      <p:pic>
        <p:nvPicPr>
          <p:cNvPr id="6" name="Image 1" descr="/home/claude/unpacked/ppt/media/david.jpg"/>
          <p:cNvPicPr>
            <a:picLocks noChangeAspect="1"/>
          </p:cNvPicPr>
          <p:nvPr/>
        </p:nvPicPr>
        <p:blipFill>
          <a:blip r:embed="rId4"/>
          <a:stretch>
            <a:fillRect/>
          </a:stretch>
        </p:blipFill>
        <p:spPr>
          <a:xfrm>
            <a:off x="365760" y="1298448"/>
            <a:ext cx="1920240" cy="1920240"/>
          </a:xfrm>
          <a:prstGeom prst="ellipse">
            <a:avLst/>
          </a:prstGeom>
        </p:spPr>
      </p:pic>
      <p:sp>
        <p:nvSpPr>
          <p:cNvPr id="7" name="Shape 3"/>
          <p:cNvSpPr/>
          <p:nvPr/>
        </p:nvSpPr>
        <p:spPr>
          <a:xfrm>
            <a:off x="365760" y="3264408"/>
            <a:ext cx="1920240" cy="27432"/>
          </a:xfrm>
          <a:prstGeom prst="rect">
            <a:avLst/>
          </a:prstGeom>
          <a:solidFill>
            <a:srgbClr val="F7A81B"/>
          </a:solidFill>
          <a:ln w="12700">
            <a:solidFill>
              <a:srgbClr val="F7A81B"/>
            </a:solidFill>
            <a:prstDash val="solid"/>
          </a:ln>
        </p:spPr>
        <p:txBody>
          <a:bodyPr/>
          <a:lstStyle/>
          <a:p>
            <a:endParaRPr lang="en-US"/>
          </a:p>
        </p:txBody>
      </p:sp>
      <p:sp>
        <p:nvSpPr>
          <p:cNvPr id="8" name="Text 4"/>
          <p:cNvSpPr/>
          <p:nvPr/>
        </p:nvSpPr>
        <p:spPr>
          <a:xfrm>
            <a:off x="320040" y="3319272"/>
            <a:ext cx="2011680" cy="1005840"/>
          </a:xfrm>
          <a:prstGeom prst="rect">
            <a:avLst/>
          </a:prstGeom>
          <a:noFill/>
          <a:ln/>
        </p:spPr>
        <p:txBody>
          <a:bodyPr wrap="square" rtlCol="0" anchor="ctr"/>
          <a:lstStyle/>
          <a:p>
            <a:pPr marL="0" indent="0" algn="ctr">
              <a:buNone/>
            </a:pPr>
            <a:r>
              <a:rPr lang="en-US" sz="1100" b="1" dirty="0">
                <a:solidFill>
                  <a:srgbClr val="0D2B5E"/>
                </a:solidFill>
                <a:latin typeface="Calibri" pitchFamily="34" charset="0"/>
                <a:ea typeface="Calibri" pitchFamily="34" charset="-122"/>
                <a:cs typeface="Calibri" pitchFamily="34" charset="-120"/>
              </a:rPr>
              <a:t>David Peterson</a:t>
            </a:r>
            <a:endParaRPr lang="en-US" sz="1100" dirty="0"/>
          </a:p>
          <a:p>
            <a:pPr marL="0" indent="0" algn="ctr">
              <a:buNone/>
            </a:pPr>
            <a:r>
              <a:rPr lang="en-US" sz="1000" dirty="0">
                <a:solidFill>
                  <a:srgbClr val="17458F"/>
                </a:solidFill>
                <a:latin typeface="Calibri" pitchFamily="34" charset="0"/>
                <a:ea typeface="Calibri" pitchFamily="34" charset="-122"/>
                <a:cs typeface="Calibri" pitchFamily="34" charset="-120"/>
              </a:rPr>
              <a:t>Culture &amp; Values Manager, Americas</a:t>
            </a:r>
            <a:endParaRPr lang="en-US" sz="1100" dirty="0"/>
          </a:p>
          <a:p>
            <a:pPr marL="0" indent="0" algn="ctr">
              <a:buNone/>
            </a:pPr>
            <a:r>
              <a:rPr lang="en-US" sz="1000" dirty="0">
                <a:solidFill>
                  <a:srgbClr val="444444"/>
                </a:solidFill>
                <a:latin typeface="Calibri" pitchFamily="34" charset="0"/>
                <a:ea typeface="Calibri" pitchFamily="34" charset="-122"/>
                <a:cs typeface="Calibri" pitchFamily="34" charset="-120"/>
              </a:rPr>
              <a:t>david.peterson@rotary.org</a:t>
            </a:r>
            <a:endParaRPr lang="en-US" sz="1100" dirty="0"/>
          </a:p>
          <a:p>
            <a:pPr marL="0" indent="0" algn="ctr">
              <a:buNone/>
            </a:pPr>
            <a:r>
              <a:rPr lang="en-US" sz="1000" dirty="0">
                <a:solidFill>
                  <a:srgbClr val="444444"/>
                </a:solidFill>
                <a:latin typeface="Calibri" pitchFamily="34" charset="0"/>
                <a:ea typeface="Calibri" pitchFamily="34" charset="-122"/>
                <a:cs typeface="Calibri" pitchFamily="34" charset="-120"/>
              </a:rPr>
              <a:t>+1 (847) 866-3393</a:t>
            </a:r>
            <a:endParaRPr lang="en-US" sz="1100" dirty="0"/>
          </a:p>
        </p:txBody>
      </p:sp>
      <p:sp>
        <p:nvSpPr>
          <p:cNvPr id="10" name="Shape 5"/>
          <p:cNvSpPr/>
          <p:nvPr/>
        </p:nvSpPr>
        <p:spPr>
          <a:xfrm>
            <a:off x="2606040" y="3264408"/>
            <a:ext cx="1920240" cy="27432"/>
          </a:xfrm>
          <a:prstGeom prst="rect">
            <a:avLst/>
          </a:prstGeom>
          <a:solidFill>
            <a:srgbClr val="F7A81B"/>
          </a:solidFill>
          <a:ln w="12700">
            <a:solidFill>
              <a:srgbClr val="F7A81B"/>
            </a:solidFill>
            <a:prstDash val="solid"/>
          </a:ln>
        </p:spPr>
        <p:txBody>
          <a:bodyPr/>
          <a:lstStyle/>
          <a:p>
            <a:endParaRPr lang="en-US"/>
          </a:p>
        </p:txBody>
      </p:sp>
      <p:sp>
        <p:nvSpPr>
          <p:cNvPr id="11" name="Text 6"/>
          <p:cNvSpPr/>
          <p:nvPr/>
        </p:nvSpPr>
        <p:spPr>
          <a:xfrm>
            <a:off x="2560320" y="3319272"/>
            <a:ext cx="2011680" cy="1005840"/>
          </a:xfrm>
          <a:prstGeom prst="rect">
            <a:avLst/>
          </a:prstGeom>
          <a:noFill/>
          <a:ln/>
        </p:spPr>
        <p:txBody>
          <a:bodyPr wrap="square" rtlCol="0" anchor="ctr"/>
          <a:lstStyle/>
          <a:p>
            <a:pPr marL="0" indent="0" algn="ctr">
              <a:buNone/>
            </a:pPr>
            <a:r>
              <a:rPr lang="en-US" sz="1100" b="1" dirty="0">
                <a:solidFill>
                  <a:srgbClr val="0D2B5E"/>
                </a:solidFill>
                <a:latin typeface="Calibri" pitchFamily="34" charset="0"/>
                <a:ea typeface="Calibri" pitchFamily="34" charset="-122"/>
                <a:cs typeface="Calibri" pitchFamily="34" charset="-120"/>
              </a:rPr>
              <a:t>Cassie Howder</a:t>
            </a:r>
            <a:endParaRPr lang="en-US" sz="1100" dirty="0"/>
          </a:p>
          <a:p>
            <a:pPr marL="0" indent="0" algn="ctr">
              <a:buNone/>
            </a:pPr>
            <a:r>
              <a:rPr lang="en-US" sz="1000" dirty="0">
                <a:solidFill>
                  <a:srgbClr val="17458F"/>
                </a:solidFill>
                <a:latin typeface="Calibri" pitchFamily="34" charset="0"/>
                <a:ea typeface="Calibri" pitchFamily="34" charset="-122"/>
                <a:cs typeface="Calibri" pitchFamily="34" charset="-120"/>
              </a:rPr>
              <a:t>Youth Safety &amp; Culture Manager, Americas</a:t>
            </a:r>
            <a:endParaRPr lang="en-US" sz="1100" dirty="0"/>
          </a:p>
          <a:p>
            <a:pPr marL="0" indent="0" algn="ctr">
              <a:buNone/>
            </a:pPr>
            <a:r>
              <a:rPr lang="en-US" sz="1000" dirty="0">
                <a:solidFill>
                  <a:srgbClr val="444444"/>
                </a:solidFill>
                <a:latin typeface="Calibri" pitchFamily="34" charset="0"/>
                <a:ea typeface="Calibri" pitchFamily="34" charset="-122"/>
                <a:cs typeface="Calibri" pitchFamily="34" charset="-120"/>
              </a:rPr>
              <a:t>cassie.howder@rotary.org</a:t>
            </a:r>
            <a:endParaRPr lang="en-US" sz="1100" dirty="0"/>
          </a:p>
          <a:p>
            <a:pPr marL="0" indent="0" algn="ctr">
              <a:buNone/>
            </a:pPr>
            <a:r>
              <a:rPr lang="en-US" sz="1000" dirty="0">
                <a:solidFill>
                  <a:srgbClr val="444444"/>
                </a:solidFill>
                <a:latin typeface="Calibri" pitchFamily="34" charset="0"/>
                <a:ea typeface="Calibri" pitchFamily="34" charset="-122"/>
                <a:cs typeface="Calibri" pitchFamily="34" charset="-120"/>
              </a:rPr>
              <a:t>+1 (815) 800-8167</a:t>
            </a:r>
            <a:endParaRPr lang="en-US" sz="1100" dirty="0"/>
          </a:p>
        </p:txBody>
      </p:sp>
      <p:sp>
        <p:nvSpPr>
          <p:cNvPr id="12" name="Shape 7"/>
          <p:cNvSpPr/>
          <p:nvPr/>
        </p:nvSpPr>
        <p:spPr>
          <a:xfrm>
            <a:off x="4846320" y="1288288"/>
            <a:ext cx="3977640" cy="3017520"/>
          </a:xfrm>
          <a:prstGeom prst="rect">
            <a:avLst/>
          </a:prstGeom>
          <a:solidFill>
            <a:srgbClr val="17458F"/>
          </a:solidFill>
          <a:ln w="12700">
            <a:solidFill>
              <a:srgbClr val="17458F"/>
            </a:solidFill>
            <a:prstDash val="solid"/>
          </a:ln>
        </p:spPr>
        <p:txBody>
          <a:bodyPr/>
          <a:lstStyle/>
          <a:p>
            <a:endParaRPr lang="en-US" dirty="0"/>
          </a:p>
        </p:txBody>
      </p:sp>
      <p:sp>
        <p:nvSpPr>
          <p:cNvPr id="13" name="Text 8"/>
          <p:cNvSpPr/>
          <p:nvPr/>
        </p:nvSpPr>
        <p:spPr>
          <a:xfrm>
            <a:off x="5029200" y="1417320"/>
            <a:ext cx="3657600" cy="320040"/>
          </a:xfrm>
          <a:prstGeom prst="rect">
            <a:avLst/>
          </a:prstGeom>
          <a:noFill/>
          <a:ln/>
        </p:spPr>
        <p:txBody>
          <a:bodyPr wrap="square" lIns="0" tIns="0" rIns="0" bIns="0" rtlCol="0" anchor="ctr"/>
          <a:lstStyle/>
          <a:p>
            <a:pPr marL="0" indent="0">
              <a:buNone/>
            </a:pPr>
            <a:r>
              <a:rPr lang="en-US" sz="1100" b="1" kern="0" spc="200" dirty="0">
                <a:solidFill>
                  <a:srgbClr val="F7A81B"/>
                </a:solidFill>
              </a:rPr>
              <a:t>WHAT WE DO</a:t>
            </a:r>
            <a:endParaRPr lang="en-US" sz="1100" dirty="0"/>
          </a:p>
        </p:txBody>
      </p:sp>
      <p:sp>
        <p:nvSpPr>
          <p:cNvPr id="14" name="Text 9"/>
          <p:cNvSpPr/>
          <p:nvPr/>
        </p:nvSpPr>
        <p:spPr>
          <a:xfrm>
            <a:off x="5029200" y="1379220"/>
            <a:ext cx="3657600" cy="1417320"/>
          </a:xfrm>
          <a:prstGeom prst="rect">
            <a:avLst/>
          </a:prstGeom>
          <a:noFill/>
          <a:ln/>
        </p:spPr>
        <p:txBody>
          <a:bodyPr wrap="square" rtlCol="0" anchor="ctr"/>
          <a:lstStyle/>
          <a:p>
            <a:pPr marL="342900" indent="-342900">
              <a:lnSpc>
                <a:spcPct val="150000"/>
              </a:lnSpc>
              <a:buSzPct val="100000"/>
              <a:buChar char="•"/>
            </a:pPr>
            <a:r>
              <a:rPr lang="en-US" sz="1400" dirty="0">
                <a:solidFill>
                  <a:srgbClr val="FFFFFF"/>
                </a:solidFill>
                <a:latin typeface="Calibri" pitchFamily="34" charset="0"/>
                <a:ea typeface="Calibri" pitchFamily="34" charset="-122"/>
                <a:cs typeface="Calibri" pitchFamily="34" charset="-120"/>
              </a:rPr>
              <a:t>Youth safeguarding </a:t>
            </a:r>
          </a:p>
          <a:p>
            <a:pPr marL="342900" indent="-342900">
              <a:lnSpc>
                <a:spcPct val="150000"/>
              </a:lnSpc>
              <a:buSzPct val="100000"/>
              <a:buChar char="•"/>
            </a:pPr>
            <a:r>
              <a:rPr lang="en-US" sz="1400" dirty="0">
                <a:solidFill>
                  <a:srgbClr val="FFFFFF"/>
                </a:solidFill>
                <a:latin typeface="Calibri" pitchFamily="34" charset="0"/>
                <a:ea typeface="Calibri" pitchFamily="34" charset="-122"/>
                <a:cs typeface="Calibri" pitchFamily="34" charset="-120"/>
              </a:rPr>
              <a:t>Adult harassment claim guidance</a:t>
            </a:r>
            <a:endParaRPr lang="en-US" sz="1400" dirty="0"/>
          </a:p>
          <a:p>
            <a:pPr marL="342900" indent="-342900">
              <a:lnSpc>
                <a:spcPct val="150000"/>
              </a:lnSpc>
              <a:buSzPct val="100000"/>
              <a:buChar char="•"/>
            </a:pPr>
            <a:r>
              <a:rPr lang="en-US" sz="1400" dirty="0">
                <a:solidFill>
                  <a:srgbClr val="FFFFFF"/>
                </a:solidFill>
                <a:latin typeface="Calibri" pitchFamily="34" charset="0"/>
                <a:ea typeface="Calibri" pitchFamily="34" charset="-122"/>
                <a:cs typeface="Calibri" pitchFamily="34" charset="-120"/>
              </a:rPr>
              <a:t>Preventative coaching &amp; resources</a:t>
            </a:r>
            <a:endParaRPr lang="en-US" sz="1400" dirty="0"/>
          </a:p>
        </p:txBody>
      </p:sp>
      <p:sp>
        <p:nvSpPr>
          <p:cNvPr id="15" name="Shape 10"/>
          <p:cNvSpPr/>
          <p:nvPr/>
        </p:nvSpPr>
        <p:spPr>
          <a:xfrm>
            <a:off x="5029200" y="2685796"/>
            <a:ext cx="3566160" cy="27432"/>
          </a:xfrm>
          <a:prstGeom prst="rect">
            <a:avLst/>
          </a:prstGeom>
          <a:solidFill>
            <a:srgbClr val="F7A81B"/>
          </a:solidFill>
          <a:ln w="12700">
            <a:solidFill>
              <a:srgbClr val="F7A81B"/>
            </a:solidFill>
            <a:prstDash val="solid"/>
          </a:ln>
        </p:spPr>
        <p:txBody>
          <a:bodyPr/>
          <a:lstStyle/>
          <a:p>
            <a:endParaRPr lang="en-US"/>
          </a:p>
        </p:txBody>
      </p:sp>
      <p:sp>
        <p:nvSpPr>
          <p:cNvPr id="16" name="Text 11"/>
          <p:cNvSpPr/>
          <p:nvPr/>
        </p:nvSpPr>
        <p:spPr>
          <a:xfrm>
            <a:off x="5029200" y="2778252"/>
            <a:ext cx="3566160" cy="274320"/>
          </a:xfrm>
          <a:prstGeom prst="rect">
            <a:avLst/>
          </a:prstGeom>
          <a:noFill/>
          <a:ln/>
        </p:spPr>
        <p:txBody>
          <a:bodyPr wrap="square" lIns="0" tIns="0" rIns="0" bIns="0" rtlCol="0" anchor="ctr"/>
          <a:lstStyle/>
          <a:p>
            <a:pPr marL="0" indent="0">
              <a:buNone/>
            </a:pPr>
            <a:r>
              <a:rPr lang="en-US" sz="1000" b="1" kern="0" spc="200" dirty="0">
                <a:solidFill>
                  <a:srgbClr val="F7A81B"/>
                </a:solidFill>
              </a:rPr>
              <a:t>CONTACT US:</a:t>
            </a:r>
            <a:endParaRPr lang="en-US" sz="1000" dirty="0"/>
          </a:p>
        </p:txBody>
      </p:sp>
      <p:sp>
        <p:nvSpPr>
          <p:cNvPr id="17" name="Text 12"/>
          <p:cNvSpPr/>
          <p:nvPr/>
        </p:nvSpPr>
        <p:spPr>
          <a:xfrm>
            <a:off x="5029200" y="2988310"/>
            <a:ext cx="3566160" cy="1230376"/>
          </a:xfrm>
          <a:prstGeom prst="rect">
            <a:avLst/>
          </a:prstGeom>
          <a:noFill/>
          <a:ln/>
        </p:spPr>
        <p:txBody>
          <a:bodyPr wrap="square" rtlCol="0" anchor="ctr"/>
          <a:lstStyle/>
          <a:p>
            <a:pPr>
              <a:buSzPct val="100000"/>
            </a:pPr>
            <a:r>
              <a:rPr lang="en-US" sz="1100" dirty="0">
                <a:solidFill>
                  <a:srgbClr val="FFFFFF"/>
                </a:solidFill>
                <a:latin typeface="Calibri" pitchFamily="34" charset="0"/>
                <a:ea typeface="Calibri" pitchFamily="34" charset="-122"/>
                <a:cs typeface="Calibri" pitchFamily="34" charset="-120"/>
              </a:rPr>
              <a:t>Youth safety:</a:t>
            </a:r>
          </a:p>
          <a:p>
            <a:pPr marL="342900" indent="-342900">
              <a:buSzPct val="100000"/>
              <a:buChar char="•"/>
            </a:pPr>
            <a:r>
              <a:rPr lang="en-US" sz="1100" dirty="0">
                <a:solidFill>
                  <a:srgbClr val="F7A81B"/>
                </a:solidFill>
                <a:latin typeface="Calibri" pitchFamily="34" charset="0"/>
                <a:ea typeface="Calibri" pitchFamily="34" charset="-122"/>
                <a:cs typeface="Calibri" pitchFamily="34" charset="-120"/>
              </a:rPr>
              <a:t>youthprotection@rotary.org</a:t>
            </a:r>
          </a:p>
          <a:p>
            <a:pPr marL="342900" indent="-342900">
              <a:buSzPct val="100000"/>
              <a:buChar char="•"/>
            </a:pPr>
            <a:r>
              <a:rPr lang="en-US" sz="1100" dirty="0">
                <a:solidFill>
                  <a:srgbClr val="F7A81B"/>
                </a:solidFill>
                <a:latin typeface="Calibri" pitchFamily="34" charset="0"/>
                <a:ea typeface="Calibri" pitchFamily="34" charset="-122"/>
                <a:cs typeface="Calibri" pitchFamily="34" charset="-120"/>
              </a:rPr>
              <a:t> or: </a:t>
            </a:r>
            <a:r>
              <a:rPr lang="en-US" sz="1100" dirty="0" err="1">
                <a:solidFill>
                  <a:srgbClr val="FFFFFF"/>
                </a:solidFill>
                <a:latin typeface="Calibri" pitchFamily="34" charset="0"/>
                <a:ea typeface="Calibri" pitchFamily="34" charset="-122"/>
                <a:cs typeface="Calibri" pitchFamily="34" charset="-120"/>
              </a:rPr>
              <a:t>rotaryyp.caseiq.app</a:t>
            </a:r>
            <a:r>
              <a:rPr lang="en-US" sz="1100" dirty="0">
                <a:solidFill>
                  <a:srgbClr val="FFFFFF"/>
                </a:solidFill>
                <a:latin typeface="Calibri" pitchFamily="34" charset="0"/>
                <a:ea typeface="Calibri" pitchFamily="34" charset="-122"/>
                <a:cs typeface="Calibri" pitchFamily="34" charset="-120"/>
              </a:rPr>
              <a:t>/portal</a:t>
            </a:r>
          </a:p>
          <a:p>
            <a:pPr>
              <a:buSzPct val="100000"/>
            </a:pPr>
            <a:endParaRPr lang="en-US" sz="1100" dirty="0">
              <a:solidFill>
                <a:srgbClr val="FFFFFF"/>
              </a:solidFill>
              <a:latin typeface="Calibri" pitchFamily="34" charset="0"/>
              <a:ea typeface="Calibri" pitchFamily="34" charset="-122"/>
              <a:cs typeface="Calibri" pitchFamily="34" charset="-120"/>
            </a:endParaRPr>
          </a:p>
          <a:p>
            <a:pPr>
              <a:buSzPct val="100000"/>
            </a:pPr>
            <a:r>
              <a:rPr lang="en-US" sz="1100" dirty="0">
                <a:solidFill>
                  <a:srgbClr val="FFFFFF"/>
                </a:solidFill>
                <a:latin typeface="Calibri" pitchFamily="34" charset="0"/>
                <a:ea typeface="Calibri" pitchFamily="34" charset="-122"/>
                <a:cs typeface="Calibri" pitchFamily="34" charset="-120"/>
              </a:rPr>
              <a:t>Adult harassment/misconduct</a:t>
            </a:r>
            <a:endParaRPr lang="en-US" sz="1100" dirty="0"/>
          </a:p>
          <a:p>
            <a:pPr marL="342900" indent="-342900">
              <a:buSzPct val="100000"/>
              <a:buChar char="•"/>
            </a:pPr>
            <a:r>
              <a:rPr lang="en-US" sz="1100" dirty="0">
                <a:solidFill>
                  <a:srgbClr val="F7A81B"/>
                </a:solidFill>
                <a:latin typeface="Calibri" pitchFamily="34" charset="0"/>
                <a:ea typeface="Calibri" pitchFamily="34" charset="-122"/>
                <a:cs typeface="Calibri" pitchFamily="34" charset="-120"/>
              </a:rPr>
              <a:t>cultureandvalues@rotary.org</a:t>
            </a:r>
            <a:endParaRPr lang="en-US" sz="1100" dirty="0"/>
          </a:p>
        </p:txBody>
      </p:sp>
      <p:sp>
        <p:nvSpPr>
          <p:cNvPr id="18" name="Shape 13"/>
          <p:cNvSpPr/>
          <p:nvPr/>
        </p:nvSpPr>
        <p:spPr>
          <a:xfrm>
            <a:off x="274320" y="4370832"/>
            <a:ext cx="8549640" cy="384048"/>
          </a:xfrm>
          <a:prstGeom prst="rect">
            <a:avLst/>
          </a:prstGeom>
          <a:solidFill>
            <a:srgbClr val="0D2B5E"/>
          </a:solidFill>
          <a:ln w="12700">
            <a:solidFill>
              <a:srgbClr val="0D2B5E"/>
            </a:solidFill>
            <a:prstDash val="solid"/>
          </a:ln>
        </p:spPr>
        <p:txBody>
          <a:bodyPr/>
          <a:lstStyle/>
          <a:p>
            <a:endParaRPr lang="en-US"/>
          </a:p>
        </p:txBody>
      </p:sp>
      <p:sp>
        <p:nvSpPr>
          <p:cNvPr id="19" name="Text 14"/>
          <p:cNvSpPr/>
          <p:nvPr/>
        </p:nvSpPr>
        <p:spPr>
          <a:xfrm>
            <a:off x="411480" y="4370832"/>
            <a:ext cx="8321040" cy="384048"/>
          </a:xfrm>
          <a:prstGeom prst="rect">
            <a:avLst/>
          </a:prstGeom>
          <a:noFill/>
          <a:ln/>
        </p:spPr>
        <p:txBody>
          <a:bodyPr wrap="square" rtlCol="0" anchor="ctr"/>
          <a:lstStyle/>
          <a:p>
            <a:pPr marL="0" indent="0">
              <a:buNone/>
            </a:pPr>
            <a:endParaRPr lang="en-US" sz="1000" dirty="0"/>
          </a:p>
        </p:txBody>
      </p:sp>
      <p:sp>
        <p:nvSpPr>
          <p:cNvPr id="20" name="Shape 15"/>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21" name="Text 16"/>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pic>
        <p:nvPicPr>
          <p:cNvPr id="23" name="Picture 22" descr="A person smiling at camera&#10;&#10;AI-generated content may be incorrect.">
            <a:extLst>
              <a:ext uri="{FF2B5EF4-FFF2-40B4-BE49-F238E27FC236}">
                <a16:creationId xmlns:a16="http://schemas.microsoft.com/office/drawing/2014/main" id="{089F3053-E89C-67A0-1F03-C73CA222CACB}"/>
              </a:ext>
            </a:extLst>
          </p:cNvPr>
          <p:cNvPicPr>
            <a:picLocks noChangeAspect="1"/>
          </p:cNvPicPr>
          <p:nvPr/>
        </p:nvPicPr>
        <p:blipFill>
          <a:blip r:embed="rId5"/>
          <a:stretch>
            <a:fillRect/>
          </a:stretch>
        </p:blipFill>
        <p:spPr>
          <a:xfrm>
            <a:off x="2606040" y="1298448"/>
            <a:ext cx="1920240" cy="1920240"/>
          </a:xfrm>
          <a:prstGeom prst="flowChartConnector">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Black" pitchFamily="34" charset="0"/>
                <a:ea typeface="Arial Black" pitchFamily="34" charset="-122"/>
                <a:cs typeface="Arial Black" pitchFamily="34" charset="-120"/>
              </a:rPr>
              <a:t>ZONE 26 &amp; 27 CONTACT SHEET RESOURCE</a:t>
            </a:r>
            <a:endParaRPr lang="en-US" sz="2000" dirty="0"/>
          </a:p>
        </p:txBody>
      </p:sp>
      <p:pic>
        <p:nvPicPr>
          <p:cNvPr id="6" name="Image 1" descr="/home/claude/unpacked/ppt/media/contact_sheet.jpg"/>
          <p:cNvPicPr>
            <a:picLocks noChangeAspect="1"/>
          </p:cNvPicPr>
          <p:nvPr/>
        </p:nvPicPr>
        <p:blipFill>
          <a:blip r:embed="rId4"/>
          <a:srcRect/>
          <a:stretch/>
        </p:blipFill>
        <p:spPr>
          <a:xfrm>
            <a:off x="914400" y="1325880"/>
            <a:ext cx="4114800" cy="3383280"/>
          </a:xfrm>
          <a:prstGeom prst="rect">
            <a:avLst/>
          </a:prstGeom>
        </p:spPr>
      </p:pic>
      <p:sp>
        <p:nvSpPr>
          <p:cNvPr id="7" name="Shape 3"/>
          <p:cNvSpPr/>
          <p:nvPr/>
        </p:nvSpPr>
        <p:spPr>
          <a:xfrm>
            <a:off x="5303520" y="1325880"/>
            <a:ext cx="3520440" cy="3383280"/>
          </a:xfrm>
          <a:prstGeom prst="rect">
            <a:avLst/>
          </a:prstGeom>
          <a:solidFill>
            <a:srgbClr val="0D2B5E"/>
          </a:solidFill>
          <a:ln w="12700">
            <a:solidFill>
              <a:srgbClr val="0D2B5E"/>
            </a:solidFill>
            <a:prstDash val="solid"/>
          </a:ln>
        </p:spPr>
        <p:txBody>
          <a:bodyPr/>
          <a:lstStyle/>
          <a:p>
            <a:endParaRPr lang="en-US"/>
          </a:p>
        </p:txBody>
      </p:sp>
      <p:sp>
        <p:nvSpPr>
          <p:cNvPr id="8" name="Text 4"/>
          <p:cNvSpPr/>
          <p:nvPr/>
        </p:nvSpPr>
        <p:spPr>
          <a:xfrm>
            <a:off x="5486400" y="1508760"/>
            <a:ext cx="3200400" cy="411480"/>
          </a:xfrm>
          <a:prstGeom prst="rect">
            <a:avLst/>
          </a:prstGeom>
          <a:noFill/>
          <a:ln/>
        </p:spPr>
        <p:txBody>
          <a:bodyPr wrap="square" lIns="0" tIns="0" rIns="0" bIns="0" rtlCol="0" anchor="ctr"/>
          <a:lstStyle/>
          <a:p>
            <a:pPr marL="0" indent="0" algn="ctr">
              <a:buNone/>
            </a:pPr>
            <a:r>
              <a:rPr lang="en-US" sz="1300" b="1" kern="0" spc="100" dirty="0">
                <a:solidFill>
                  <a:srgbClr val="F7A81B"/>
                </a:solidFill>
              </a:rPr>
              <a:t>YOU WILL RECEIVE THIS</a:t>
            </a:r>
            <a:endParaRPr lang="en-US" sz="1300" dirty="0"/>
          </a:p>
        </p:txBody>
      </p:sp>
      <p:sp>
        <p:nvSpPr>
          <p:cNvPr id="9" name="Shape 5"/>
          <p:cNvSpPr/>
          <p:nvPr/>
        </p:nvSpPr>
        <p:spPr>
          <a:xfrm>
            <a:off x="5577840" y="1965960"/>
            <a:ext cx="3017520" cy="27432"/>
          </a:xfrm>
          <a:prstGeom prst="rect">
            <a:avLst/>
          </a:prstGeom>
          <a:solidFill>
            <a:srgbClr val="F7A81B"/>
          </a:solidFill>
          <a:ln w="12700">
            <a:solidFill>
              <a:srgbClr val="F7A81B"/>
            </a:solidFill>
            <a:prstDash val="solid"/>
          </a:ln>
        </p:spPr>
        <p:txBody>
          <a:bodyPr/>
          <a:lstStyle/>
          <a:p>
            <a:endParaRPr lang="en-US"/>
          </a:p>
        </p:txBody>
      </p:sp>
      <p:sp>
        <p:nvSpPr>
          <p:cNvPr id="10" name="Text 6"/>
          <p:cNvSpPr/>
          <p:nvPr/>
        </p:nvSpPr>
        <p:spPr>
          <a:xfrm>
            <a:off x="5486400" y="2057400"/>
            <a:ext cx="3200400" cy="1188720"/>
          </a:xfrm>
          <a:prstGeom prst="rect">
            <a:avLst/>
          </a:prstGeom>
          <a:noFill/>
          <a:ln/>
        </p:spPr>
        <p:txBody>
          <a:bodyPr wrap="square" rtlCol="0" anchor="ctr"/>
          <a:lstStyle/>
          <a:p>
            <a:pPr marL="0" indent="0">
              <a:buNone/>
            </a:pPr>
            <a:r>
              <a:rPr lang="en-US" sz="1300" dirty="0">
                <a:solidFill>
                  <a:srgbClr val="FFFFFF"/>
                </a:solidFill>
                <a:latin typeface="Calibri" pitchFamily="34" charset="0"/>
                <a:ea typeface="Calibri" pitchFamily="34" charset="-122"/>
                <a:cs typeface="Calibri" pitchFamily="34" charset="-120"/>
              </a:rPr>
              <a:t>A full contact sheet for your zone — covering every RI team that supports clubs and districts in Zones 25B, 26 &amp; 27.</a:t>
            </a:r>
            <a:endParaRPr lang="en-US" sz="1300" dirty="0"/>
          </a:p>
        </p:txBody>
      </p:sp>
      <p:sp>
        <p:nvSpPr>
          <p:cNvPr id="11" name="Text 7"/>
          <p:cNvSpPr/>
          <p:nvPr/>
        </p:nvSpPr>
        <p:spPr>
          <a:xfrm>
            <a:off x="5486400" y="3337560"/>
            <a:ext cx="3200400" cy="1188720"/>
          </a:xfrm>
          <a:prstGeom prst="rect">
            <a:avLst/>
          </a:prstGeom>
          <a:noFill/>
          <a:ln/>
        </p:spPr>
        <p:txBody>
          <a:bodyPr wrap="square" rtlCol="0" anchor="ctr"/>
          <a:lstStyle/>
          <a:p>
            <a:pPr marL="0" indent="0">
              <a:buNone/>
            </a:pPr>
            <a:r>
              <a:rPr lang="en-US" sz="1200" b="1" dirty="0">
                <a:solidFill>
                  <a:srgbClr val="F7A81B"/>
                </a:solidFill>
                <a:latin typeface="Calibri" pitchFamily="34" charset="0"/>
                <a:ea typeface="Calibri" pitchFamily="34" charset="-122"/>
                <a:cs typeface="Calibri" pitchFamily="34" charset="-120"/>
              </a:rPr>
              <a:t>Includes:</a:t>
            </a:r>
            <a:endParaRPr lang="en-US" sz="1200" dirty="0"/>
          </a:p>
          <a:p>
            <a:pPr marL="342900" indent="-342900">
              <a:buSzPct val="100000"/>
              <a:buChar char="•"/>
            </a:pPr>
            <a:r>
              <a:rPr lang="en-US" sz="1200" dirty="0">
                <a:solidFill>
                  <a:srgbClr val="FFFFFF"/>
                </a:solidFill>
                <a:latin typeface="Calibri" pitchFamily="34" charset="0"/>
                <a:ea typeface="Calibri" pitchFamily="34" charset="-122"/>
                <a:cs typeface="Calibri" pitchFamily="34" charset="-120"/>
              </a:rPr>
              <a:t>Leadership &amp; Administration</a:t>
            </a:r>
            <a:endParaRPr lang="en-US" sz="1200" dirty="0"/>
          </a:p>
          <a:p>
            <a:pPr marL="342900" indent="-342900">
              <a:buSzPct val="100000"/>
              <a:buChar char="•"/>
            </a:pPr>
            <a:r>
              <a:rPr lang="en-US" sz="1200" dirty="0">
                <a:solidFill>
                  <a:srgbClr val="FFFFFF"/>
                </a:solidFill>
                <a:latin typeface="Calibri" pitchFamily="34" charset="0"/>
                <a:ea typeface="Calibri" pitchFamily="34" charset="-122"/>
                <a:cs typeface="Calibri" pitchFamily="34" charset="-120"/>
              </a:rPr>
              <a:t>Membership &amp; Culture teams</a:t>
            </a:r>
            <a:endParaRPr lang="en-US" sz="1200" dirty="0"/>
          </a:p>
          <a:p>
            <a:pPr marL="342900" indent="-342900">
              <a:buSzPct val="100000"/>
              <a:buChar char="•"/>
            </a:pPr>
            <a:r>
              <a:rPr lang="en-US" sz="1200" dirty="0">
                <a:solidFill>
                  <a:srgbClr val="FFFFFF"/>
                </a:solidFill>
                <a:latin typeface="Calibri" pitchFamily="34" charset="0"/>
                <a:ea typeface="Calibri" pitchFamily="34" charset="-122"/>
                <a:cs typeface="Calibri" pitchFamily="34" charset="-120"/>
              </a:rPr>
              <a:t>Foundation &amp; Grants</a:t>
            </a:r>
            <a:endParaRPr lang="en-US" sz="1200" dirty="0"/>
          </a:p>
          <a:p>
            <a:pPr marL="342900" indent="-342900">
              <a:buSzPct val="100000"/>
              <a:buChar char="•"/>
            </a:pPr>
            <a:r>
              <a:rPr lang="en-US" sz="1200" dirty="0">
                <a:solidFill>
                  <a:srgbClr val="FFFFFF"/>
                </a:solidFill>
                <a:latin typeface="Calibri" pitchFamily="34" charset="0"/>
                <a:ea typeface="Calibri" pitchFamily="34" charset="-122"/>
                <a:cs typeface="Calibri" pitchFamily="34" charset="-120"/>
              </a:rPr>
              <a:t>Finance, Programs &amp; more</a:t>
            </a:r>
            <a:endParaRPr lang="en-US" sz="1200" dirty="0"/>
          </a:p>
        </p:txBody>
      </p:sp>
      <p:sp>
        <p:nvSpPr>
          <p:cNvPr id="12" name="Shape 8"/>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13" name="Text 9"/>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2B5E"/>
        </a:solidFill>
        <a:effectLst/>
      </p:bgPr>
    </p:bg>
    <p:spTree>
      <p:nvGrpSpPr>
        <p:cNvPr id="1" name=""/>
        <p:cNvGrpSpPr/>
        <p:nvPr/>
      </p:nvGrpSpPr>
      <p:grpSpPr>
        <a:xfrm>
          <a:off x="0" y="0"/>
          <a:ext cx="0" cy="0"/>
          <a:chOff x="0" y="0"/>
          <a:chExt cx="0" cy="0"/>
        </a:xfrm>
      </p:grpSpPr>
      <p:pic>
        <p:nvPicPr>
          <p:cNvPr id="2" name="Image 0" descr="/home/claude/unpacked/ppt/media/image2.png"/>
          <p:cNvPicPr>
            <a:picLocks noChangeAspect="1"/>
          </p:cNvPicPr>
          <p:nvPr/>
        </p:nvPicPr>
        <p:blipFill>
          <a:blip r:embed="rId3">
            <a:alphaModFix amt="15000"/>
          </a:blip>
          <a:stretch>
            <a:fillRect/>
          </a:stretch>
        </p:blipFill>
        <p:spPr>
          <a:xfrm>
            <a:off x="5943600" y="731520"/>
            <a:ext cx="3474720" cy="3474720"/>
          </a:xfrm>
          <a:prstGeom prst="rect">
            <a:avLst/>
          </a:prstGeom>
        </p:spPr>
      </p:pic>
      <p:sp>
        <p:nvSpPr>
          <p:cNvPr id="3"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4" name="Image 1" descr="/home/claude/unpacked/ppt/media/image4.png"/>
          <p:cNvPicPr>
            <a:picLocks noChangeAspect="1"/>
          </p:cNvPicPr>
          <p:nvPr/>
        </p:nvPicPr>
        <p:blipFill>
          <a:blip r:embed="rId4"/>
          <a:stretch>
            <a:fillRect/>
          </a:stretch>
        </p:blipFill>
        <p:spPr>
          <a:xfrm>
            <a:off x="274320" y="91440"/>
            <a:ext cx="2743200" cy="530352"/>
          </a:xfrm>
          <a:prstGeom prst="rect">
            <a:avLst/>
          </a:prstGeom>
        </p:spPr>
      </p:pic>
      <p:sp>
        <p:nvSpPr>
          <p:cNvPr id="5" name="Shape 1"/>
          <p:cNvSpPr/>
          <p:nvPr/>
        </p:nvSpPr>
        <p:spPr>
          <a:xfrm>
            <a:off x="457200" y="2286000"/>
            <a:ext cx="64008" cy="1097280"/>
          </a:xfrm>
          <a:prstGeom prst="rect">
            <a:avLst/>
          </a:prstGeom>
          <a:solidFill>
            <a:srgbClr val="F7A81B"/>
          </a:solidFill>
          <a:ln w="12700">
            <a:solidFill>
              <a:srgbClr val="F7A81B"/>
            </a:solidFill>
            <a:prstDash val="solid"/>
          </a:ln>
        </p:spPr>
        <p:txBody>
          <a:bodyPr/>
          <a:lstStyle/>
          <a:p>
            <a:endParaRPr lang="en-US"/>
          </a:p>
        </p:txBody>
      </p:sp>
      <p:sp>
        <p:nvSpPr>
          <p:cNvPr id="6" name="Text 2"/>
          <p:cNvSpPr/>
          <p:nvPr/>
        </p:nvSpPr>
        <p:spPr>
          <a:xfrm>
            <a:off x="640080" y="2103120"/>
            <a:ext cx="7772400" cy="1371600"/>
          </a:xfrm>
          <a:prstGeom prst="rect">
            <a:avLst/>
          </a:prstGeom>
          <a:noFill/>
          <a:ln/>
        </p:spPr>
        <p:txBody>
          <a:bodyPr wrap="square" rtlCol="0" anchor="ctr"/>
          <a:lstStyle/>
          <a:p>
            <a:pPr marL="0" indent="0">
              <a:buNone/>
            </a:pPr>
            <a:r>
              <a:rPr lang="en-US" sz="4400" b="1" dirty="0">
                <a:solidFill>
                  <a:srgbClr val="FFFFFF"/>
                </a:solidFill>
                <a:latin typeface="Arial Black" pitchFamily="34" charset="0"/>
                <a:ea typeface="Arial Black" pitchFamily="34" charset="-122"/>
                <a:cs typeface="Arial Black" pitchFamily="34" charset="-120"/>
              </a:rPr>
              <a:t>PREVENTION:</a:t>
            </a:r>
            <a:endParaRPr lang="en-US" sz="4400" dirty="0"/>
          </a:p>
          <a:p>
            <a:pPr marL="0" indent="0">
              <a:buNone/>
            </a:pPr>
            <a:r>
              <a:rPr lang="en-US" sz="4400" b="1" dirty="0">
                <a:solidFill>
                  <a:srgbClr val="FFFFFF"/>
                </a:solidFill>
                <a:latin typeface="Arial Black" pitchFamily="34" charset="0"/>
                <a:ea typeface="Arial Black" pitchFamily="34" charset="-122"/>
                <a:cs typeface="Arial Black" pitchFamily="34" charset="-120"/>
              </a:rPr>
              <a:t>CULTURE &amp; STRUCTURE</a:t>
            </a:r>
            <a:endParaRPr lang="en-US" sz="4400" dirty="0"/>
          </a:p>
        </p:txBody>
      </p:sp>
      <p:sp>
        <p:nvSpPr>
          <p:cNvPr id="7" name="Shape 3"/>
          <p:cNvSpPr/>
          <p:nvPr/>
        </p:nvSpPr>
        <p:spPr>
          <a:xfrm>
            <a:off x="0" y="4937760"/>
            <a:ext cx="9144000" cy="205740"/>
          </a:xfrm>
          <a:prstGeom prst="rect">
            <a:avLst/>
          </a:prstGeom>
          <a:solidFill>
            <a:srgbClr val="F7A81B"/>
          </a:solidFill>
          <a:ln w="12700">
            <a:solidFill>
              <a:srgbClr val="F7A81B"/>
            </a:solidFill>
            <a:prstDash val="solid"/>
          </a:ln>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Black" pitchFamily="34" charset="0"/>
                <a:ea typeface="Arial Black" pitchFamily="34" charset="-122"/>
                <a:cs typeface="Arial Black" pitchFamily="34" charset="-120"/>
              </a:rPr>
              <a:t>SETTING YOUR CLUB UP FOR SUCCESS</a:t>
            </a:r>
            <a:endParaRPr lang="en-US" sz="2000" dirty="0"/>
          </a:p>
        </p:txBody>
      </p:sp>
      <p:sp>
        <p:nvSpPr>
          <p:cNvPr id="6" name="Shape 3"/>
          <p:cNvSpPr/>
          <p:nvPr/>
        </p:nvSpPr>
        <p:spPr>
          <a:xfrm>
            <a:off x="320040" y="1325880"/>
            <a:ext cx="2651760" cy="3291840"/>
          </a:xfrm>
          <a:prstGeom prst="rect">
            <a:avLst/>
          </a:prstGeom>
          <a:solidFill>
            <a:srgbClr val="FAFAFA"/>
          </a:solidFill>
          <a:ln w="12700">
            <a:solidFill>
              <a:srgbClr val="E0E0E0"/>
            </a:solidFill>
            <a:prstDash val="solid"/>
          </a:ln>
        </p:spPr>
        <p:txBody>
          <a:bodyPr/>
          <a:lstStyle/>
          <a:p>
            <a:endParaRPr lang="en-US"/>
          </a:p>
        </p:txBody>
      </p:sp>
      <p:sp>
        <p:nvSpPr>
          <p:cNvPr id="7" name="Shape 4"/>
          <p:cNvSpPr/>
          <p:nvPr/>
        </p:nvSpPr>
        <p:spPr>
          <a:xfrm>
            <a:off x="320040" y="1325880"/>
            <a:ext cx="2651760" cy="91440"/>
          </a:xfrm>
          <a:prstGeom prst="rect">
            <a:avLst/>
          </a:prstGeom>
          <a:solidFill>
            <a:srgbClr val="17458F"/>
          </a:solidFill>
          <a:ln w="12700">
            <a:solidFill>
              <a:srgbClr val="17458F"/>
            </a:solidFill>
            <a:prstDash val="solid"/>
          </a:ln>
        </p:spPr>
        <p:txBody>
          <a:bodyPr/>
          <a:lstStyle/>
          <a:p>
            <a:endParaRPr lang="en-US"/>
          </a:p>
        </p:txBody>
      </p:sp>
      <p:sp>
        <p:nvSpPr>
          <p:cNvPr id="8" name="Text 5"/>
          <p:cNvSpPr/>
          <p:nvPr/>
        </p:nvSpPr>
        <p:spPr>
          <a:xfrm>
            <a:off x="457200" y="1508760"/>
            <a:ext cx="914400" cy="777240"/>
          </a:xfrm>
          <a:prstGeom prst="rect">
            <a:avLst/>
          </a:prstGeom>
          <a:noFill/>
          <a:ln/>
        </p:spPr>
        <p:txBody>
          <a:bodyPr wrap="square" lIns="0" tIns="0" rIns="0" bIns="0" rtlCol="0" anchor="ctr"/>
          <a:lstStyle/>
          <a:p>
            <a:pPr marL="0" indent="0">
              <a:buNone/>
            </a:pPr>
            <a:r>
              <a:rPr lang="en-US" sz="4400" b="1" dirty="0">
                <a:solidFill>
                  <a:srgbClr val="17458F"/>
                </a:solidFill>
                <a:latin typeface="Arial Black" pitchFamily="34" charset="0"/>
                <a:ea typeface="Arial Black" pitchFamily="34" charset="-122"/>
                <a:cs typeface="Arial Black" pitchFamily="34" charset="-120"/>
              </a:rPr>
              <a:t>01</a:t>
            </a:r>
            <a:endParaRPr lang="en-US" sz="4400" dirty="0"/>
          </a:p>
        </p:txBody>
      </p:sp>
      <p:sp>
        <p:nvSpPr>
          <p:cNvPr id="9" name="Text 6"/>
          <p:cNvSpPr/>
          <p:nvPr/>
        </p:nvSpPr>
        <p:spPr>
          <a:xfrm>
            <a:off x="457200" y="2377440"/>
            <a:ext cx="2377440" cy="640080"/>
          </a:xfrm>
          <a:prstGeom prst="rect">
            <a:avLst/>
          </a:prstGeom>
          <a:noFill/>
          <a:ln/>
        </p:spPr>
        <p:txBody>
          <a:bodyPr wrap="square" lIns="0" tIns="0" rIns="0" bIns="0" rtlCol="0" anchor="ctr"/>
          <a:lstStyle/>
          <a:p>
            <a:pPr marL="0" indent="0">
              <a:buNone/>
            </a:pPr>
            <a:r>
              <a:rPr lang="en-US" sz="1400" b="1" dirty="0">
                <a:solidFill>
                  <a:srgbClr val="0D2B5E"/>
                </a:solidFill>
                <a:latin typeface="Arial Black" pitchFamily="34" charset="0"/>
                <a:ea typeface="Arial Black" pitchFamily="34" charset="-122"/>
                <a:cs typeface="Arial Black" pitchFamily="34" charset="-120"/>
              </a:rPr>
              <a:t>Build a Culture of Safety &amp; Inclusion</a:t>
            </a:r>
            <a:endParaRPr lang="en-US" sz="1400" dirty="0"/>
          </a:p>
        </p:txBody>
      </p:sp>
      <p:sp>
        <p:nvSpPr>
          <p:cNvPr id="10" name="Shape 7"/>
          <p:cNvSpPr/>
          <p:nvPr/>
        </p:nvSpPr>
        <p:spPr>
          <a:xfrm>
            <a:off x="457200" y="3063240"/>
            <a:ext cx="2377440" cy="36576"/>
          </a:xfrm>
          <a:prstGeom prst="rect">
            <a:avLst/>
          </a:prstGeom>
          <a:solidFill>
            <a:srgbClr val="17458F"/>
          </a:solidFill>
          <a:ln w="12700">
            <a:solidFill>
              <a:srgbClr val="17458F"/>
            </a:solidFill>
            <a:prstDash val="solid"/>
          </a:ln>
        </p:spPr>
        <p:txBody>
          <a:bodyPr/>
          <a:lstStyle/>
          <a:p>
            <a:endParaRPr lang="en-US"/>
          </a:p>
        </p:txBody>
      </p:sp>
      <p:sp>
        <p:nvSpPr>
          <p:cNvPr id="11" name="Text 8"/>
          <p:cNvSpPr/>
          <p:nvPr/>
        </p:nvSpPr>
        <p:spPr>
          <a:xfrm>
            <a:off x="457200" y="3154680"/>
            <a:ext cx="2377440" cy="132588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Proactively foster a club environment where all members feel respected, valued, and safe to raise concerns.</a:t>
            </a:r>
            <a:endParaRPr lang="en-US" sz="1200" dirty="0"/>
          </a:p>
        </p:txBody>
      </p:sp>
      <p:sp>
        <p:nvSpPr>
          <p:cNvPr id="12" name="Shape 9"/>
          <p:cNvSpPr/>
          <p:nvPr/>
        </p:nvSpPr>
        <p:spPr>
          <a:xfrm>
            <a:off x="3200400" y="1325880"/>
            <a:ext cx="2651760" cy="3291840"/>
          </a:xfrm>
          <a:prstGeom prst="rect">
            <a:avLst/>
          </a:prstGeom>
          <a:solidFill>
            <a:srgbClr val="FAFAFA"/>
          </a:solidFill>
          <a:ln w="12700">
            <a:solidFill>
              <a:srgbClr val="E0E0E0"/>
            </a:solidFill>
            <a:prstDash val="solid"/>
          </a:ln>
        </p:spPr>
        <p:txBody>
          <a:bodyPr/>
          <a:lstStyle/>
          <a:p>
            <a:endParaRPr lang="en-US"/>
          </a:p>
        </p:txBody>
      </p:sp>
      <p:sp>
        <p:nvSpPr>
          <p:cNvPr id="13" name="Shape 10"/>
          <p:cNvSpPr/>
          <p:nvPr/>
        </p:nvSpPr>
        <p:spPr>
          <a:xfrm>
            <a:off x="3200400" y="1325880"/>
            <a:ext cx="2651760" cy="91440"/>
          </a:xfrm>
          <a:prstGeom prst="rect">
            <a:avLst/>
          </a:prstGeom>
          <a:solidFill>
            <a:srgbClr val="1A6B3A"/>
          </a:solidFill>
          <a:ln w="12700">
            <a:solidFill>
              <a:srgbClr val="1A6B3A"/>
            </a:solidFill>
            <a:prstDash val="solid"/>
          </a:ln>
        </p:spPr>
        <p:txBody>
          <a:bodyPr/>
          <a:lstStyle/>
          <a:p>
            <a:endParaRPr lang="en-US"/>
          </a:p>
        </p:txBody>
      </p:sp>
      <p:sp>
        <p:nvSpPr>
          <p:cNvPr id="14" name="Text 11"/>
          <p:cNvSpPr/>
          <p:nvPr/>
        </p:nvSpPr>
        <p:spPr>
          <a:xfrm>
            <a:off x="3337560" y="1508760"/>
            <a:ext cx="914400" cy="777240"/>
          </a:xfrm>
          <a:prstGeom prst="rect">
            <a:avLst/>
          </a:prstGeom>
          <a:noFill/>
          <a:ln/>
        </p:spPr>
        <p:txBody>
          <a:bodyPr wrap="square" lIns="0" tIns="0" rIns="0" bIns="0" rtlCol="0" anchor="ctr"/>
          <a:lstStyle/>
          <a:p>
            <a:pPr marL="0" indent="0">
              <a:buNone/>
            </a:pPr>
            <a:r>
              <a:rPr lang="en-US" sz="4400" b="1" dirty="0">
                <a:solidFill>
                  <a:srgbClr val="1A6B3A"/>
                </a:solidFill>
                <a:latin typeface="Arial Black" pitchFamily="34" charset="0"/>
                <a:ea typeface="Arial Black" pitchFamily="34" charset="-122"/>
                <a:cs typeface="Arial Black" pitchFamily="34" charset="-120"/>
              </a:rPr>
              <a:t>02</a:t>
            </a:r>
            <a:endParaRPr lang="en-US" sz="4400" dirty="0"/>
          </a:p>
        </p:txBody>
      </p:sp>
      <p:sp>
        <p:nvSpPr>
          <p:cNvPr id="15" name="Text 12"/>
          <p:cNvSpPr/>
          <p:nvPr/>
        </p:nvSpPr>
        <p:spPr>
          <a:xfrm>
            <a:off x="3337560" y="2377440"/>
            <a:ext cx="2377440" cy="640080"/>
          </a:xfrm>
          <a:prstGeom prst="rect">
            <a:avLst/>
          </a:prstGeom>
          <a:noFill/>
          <a:ln/>
        </p:spPr>
        <p:txBody>
          <a:bodyPr wrap="square" lIns="0" tIns="0" rIns="0" bIns="0" rtlCol="0" anchor="ctr"/>
          <a:lstStyle/>
          <a:p>
            <a:pPr marL="0" indent="0">
              <a:buNone/>
            </a:pPr>
            <a:r>
              <a:rPr lang="en-US" sz="1400" b="1" dirty="0">
                <a:solidFill>
                  <a:srgbClr val="0D2B5E"/>
                </a:solidFill>
                <a:latin typeface="Arial Black" pitchFamily="34" charset="0"/>
                <a:ea typeface="Arial Black" pitchFamily="34" charset="-122"/>
                <a:cs typeface="Arial Black" pitchFamily="34" charset="-120"/>
              </a:rPr>
              <a:t>Have a Plan Before You Need One</a:t>
            </a:r>
            <a:endParaRPr lang="en-US" sz="1400" dirty="0"/>
          </a:p>
        </p:txBody>
      </p:sp>
      <p:sp>
        <p:nvSpPr>
          <p:cNvPr id="16" name="Shape 13"/>
          <p:cNvSpPr/>
          <p:nvPr/>
        </p:nvSpPr>
        <p:spPr>
          <a:xfrm>
            <a:off x="3337560" y="3063240"/>
            <a:ext cx="2377440" cy="36576"/>
          </a:xfrm>
          <a:prstGeom prst="rect">
            <a:avLst/>
          </a:prstGeom>
          <a:solidFill>
            <a:srgbClr val="1A6B3A"/>
          </a:solidFill>
          <a:ln w="12700">
            <a:solidFill>
              <a:srgbClr val="1A6B3A"/>
            </a:solidFill>
            <a:prstDash val="solid"/>
          </a:ln>
        </p:spPr>
        <p:txBody>
          <a:bodyPr/>
          <a:lstStyle/>
          <a:p>
            <a:endParaRPr lang="en-US"/>
          </a:p>
        </p:txBody>
      </p:sp>
      <p:sp>
        <p:nvSpPr>
          <p:cNvPr id="17" name="Text 14"/>
          <p:cNvSpPr/>
          <p:nvPr/>
        </p:nvSpPr>
        <p:spPr>
          <a:xfrm>
            <a:off x="3337560" y="3154680"/>
            <a:ext cx="2377440" cy="132588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Establish clear, agreed-upon steps for addressing conflict or concerns — so you're not improvising in the moment.</a:t>
            </a:r>
            <a:endParaRPr lang="en-US" sz="1200" dirty="0"/>
          </a:p>
        </p:txBody>
      </p:sp>
      <p:sp>
        <p:nvSpPr>
          <p:cNvPr id="18" name="Shape 15"/>
          <p:cNvSpPr/>
          <p:nvPr/>
        </p:nvSpPr>
        <p:spPr>
          <a:xfrm>
            <a:off x="6080760" y="1325880"/>
            <a:ext cx="2651760" cy="3291840"/>
          </a:xfrm>
          <a:prstGeom prst="rect">
            <a:avLst/>
          </a:prstGeom>
          <a:solidFill>
            <a:srgbClr val="FAFAFA"/>
          </a:solidFill>
          <a:ln w="12700">
            <a:solidFill>
              <a:srgbClr val="E0E0E0"/>
            </a:solidFill>
            <a:prstDash val="solid"/>
          </a:ln>
        </p:spPr>
        <p:txBody>
          <a:bodyPr/>
          <a:lstStyle/>
          <a:p>
            <a:endParaRPr lang="en-US"/>
          </a:p>
        </p:txBody>
      </p:sp>
      <p:sp>
        <p:nvSpPr>
          <p:cNvPr id="19" name="Shape 16"/>
          <p:cNvSpPr/>
          <p:nvPr/>
        </p:nvSpPr>
        <p:spPr>
          <a:xfrm>
            <a:off x="6080760" y="1325880"/>
            <a:ext cx="2651760" cy="91440"/>
          </a:xfrm>
          <a:prstGeom prst="rect">
            <a:avLst/>
          </a:prstGeom>
          <a:solidFill>
            <a:srgbClr val="8B4513"/>
          </a:solidFill>
          <a:ln w="12700">
            <a:solidFill>
              <a:srgbClr val="8B4513"/>
            </a:solidFill>
            <a:prstDash val="solid"/>
          </a:ln>
        </p:spPr>
        <p:txBody>
          <a:bodyPr/>
          <a:lstStyle/>
          <a:p>
            <a:endParaRPr lang="en-US"/>
          </a:p>
        </p:txBody>
      </p:sp>
      <p:sp>
        <p:nvSpPr>
          <p:cNvPr id="20" name="Text 17"/>
          <p:cNvSpPr/>
          <p:nvPr/>
        </p:nvSpPr>
        <p:spPr>
          <a:xfrm>
            <a:off x="6217920" y="1508760"/>
            <a:ext cx="914400" cy="777240"/>
          </a:xfrm>
          <a:prstGeom prst="rect">
            <a:avLst/>
          </a:prstGeom>
          <a:noFill/>
          <a:ln/>
        </p:spPr>
        <p:txBody>
          <a:bodyPr wrap="square" lIns="0" tIns="0" rIns="0" bIns="0" rtlCol="0" anchor="ctr"/>
          <a:lstStyle/>
          <a:p>
            <a:pPr marL="0" indent="0">
              <a:buNone/>
            </a:pPr>
            <a:r>
              <a:rPr lang="en-US" sz="4400" b="1" dirty="0">
                <a:solidFill>
                  <a:srgbClr val="8B4513"/>
                </a:solidFill>
                <a:latin typeface="Arial Black" pitchFamily="34" charset="0"/>
                <a:ea typeface="Arial Black" pitchFamily="34" charset="-122"/>
                <a:cs typeface="Arial Black" pitchFamily="34" charset="-120"/>
              </a:rPr>
              <a:t>03</a:t>
            </a:r>
            <a:endParaRPr lang="en-US" sz="4400" dirty="0"/>
          </a:p>
        </p:txBody>
      </p:sp>
      <p:sp>
        <p:nvSpPr>
          <p:cNvPr id="21" name="Text 18"/>
          <p:cNvSpPr/>
          <p:nvPr/>
        </p:nvSpPr>
        <p:spPr>
          <a:xfrm>
            <a:off x="6217920" y="2377440"/>
            <a:ext cx="2377440" cy="640080"/>
          </a:xfrm>
          <a:prstGeom prst="rect">
            <a:avLst/>
          </a:prstGeom>
          <a:noFill/>
          <a:ln/>
        </p:spPr>
        <p:txBody>
          <a:bodyPr wrap="square" lIns="0" tIns="0" rIns="0" bIns="0" rtlCol="0" anchor="ctr"/>
          <a:lstStyle/>
          <a:p>
            <a:pPr marL="0" indent="0">
              <a:buNone/>
            </a:pPr>
            <a:r>
              <a:rPr lang="en-US" sz="1400" b="1" dirty="0">
                <a:solidFill>
                  <a:srgbClr val="0D2B5E"/>
                </a:solidFill>
                <a:latin typeface="Arial Black" pitchFamily="34" charset="0"/>
                <a:ea typeface="Arial Black" pitchFamily="34" charset="-122"/>
                <a:cs typeface="Arial Black" pitchFamily="34" charset="-120"/>
              </a:rPr>
              <a:t>Strengthen Your Club's Infrastructure</a:t>
            </a:r>
            <a:endParaRPr lang="en-US" sz="1400" dirty="0"/>
          </a:p>
        </p:txBody>
      </p:sp>
      <p:sp>
        <p:nvSpPr>
          <p:cNvPr id="22" name="Shape 19"/>
          <p:cNvSpPr/>
          <p:nvPr/>
        </p:nvSpPr>
        <p:spPr>
          <a:xfrm>
            <a:off x="6217920" y="3063240"/>
            <a:ext cx="2377440" cy="36576"/>
          </a:xfrm>
          <a:prstGeom prst="rect">
            <a:avLst/>
          </a:prstGeom>
          <a:solidFill>
            <a:srgbClr val="8B4513"/>
          </a:solidFill>
          <a:ln w="12700">
            <a:solidFill>
              <a:srgbClr val="8B4513"/>
            </a:solidFill>
            <a:prstDash val="solid"/>
          </a:ln>
        </p:spPr>
        <p:txBody>
          <a:bodyPr/>
          <a:lstStyle/>
          <a:p>
            <a:endParaRPr lang="en-US"/>
          </a:p>
        </p:txBody>
      </p:sp>
      <p:sp>
        <p:nvSpPr>
          <p:cNvPr id="23" name="Text 20"/>
          <p:cNvSpPr/>
          <p:nvPr/>
        </p:nvSpPr>
        <p:spPr>
          <a:xfrm>
            <a:off x="6217920" y="3154680"/>
            <a:ext cx="2377440" cy="132588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Ensure your governing documents, policies, and procedural resources support a culture of accountability and care.</a:t>
            </a:r>
            <a:endParaRPr lang="en-US" sz="1200" dirty="0"/>
          </a:p>
        </p:txBody>
      </p:sp>
      <p:sp>
        <p:nvSpPr>
          <p:cNvPr id="24" name="Shape 21"/>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25" name="Text 22"/>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1900" b="1" dirty="0">
                <a:solidFill>
                  <a:srgbClr val="FFFFFF"/>
                </a:solidFill>
                <a:latin typeface="Arial Black" pitchFamily="34" charset="0"/>
                <a:ea typeface="Arial Black" pitchFamily="34" charset="-122"/>
                <a:cs typeface="Arial Black" pitchFamily="34" charset="-120"/>
              </a:rPr>
              <a:t>PROACTIVE PRACTICES FROM AROUND THE WORLD</a:t>
            </a:r>
            <a:endParaRPr lang="en-US" sz="1900" dirty="0"/>
          </a:p>
        </p:txBody>
      </p:sp>
      <p:sp>
        <p:nvSpPr>
          <p:cNvPr id="6" name="Shape 3"/>
          <p:cNvSpPr/>
          <p:nvPr/>
        </p:nvSpPr>
        <p:spPr>
          <a:xfrm>
            <a:off x="320040" y="1298448"/>
            <a:ext cx="4069080" cy="3383280"/>
          </a:xfrm>
          <a:prstGeom prst="rect">
            <a:avLst/>
          </a:prstGeom>
          <a:solidFill>
            <a:srgbClr val="E8EEF8"/>
          </a:solidFill>
          <a:ln w="12700">
            <a:solidFill>
              <a:srgbClr val="E8EEF8"/>
            </a:solidFill>
            <a:prstDash val="solid"/>
          </a:ln>
        </p:spPr>
        <p:txBody>
          <a:bodyPr/>
          <a:lstStyle/>
          <a:p>
            <a:endParaRPr lang="en-US"/>
          </a:p>
        </p:txBody>
      </p:sp>
      <p:sp>
        <p:nvSpPr>
          <p:cNvPr id="7" name="Shape 4"/>
          <p:cNvSpPr/>
          <p:nvPr/>
        </p:nvSpPr>
        <p:spPr>
          <a:xfrm>
            <a:off x="320040" y="1298448"/>
            <a:ext cx="4069080" cy="73152"/>
          </a:xfrm>
          <a:prstGeom prst="rect">
            <a:avLst/>
          </a:prstGeom>
          <a:solidFill>
            <a:srgbClr val="F7A81B"/>
          </a:solidFill>
          <a:ln w="12700">
            <a:solidFill>
              <a:srgbClr val="F7A81B"/>
            </a:solidFill>
            <a:prstDash val="solid"/>
          </a:ln>
        </p:spPr>
        <p:txBody>
          <a:bodyPr/>
          <a:lstStyle/>
          <a:p>
            <a:endParaRPr lang="en-US"/>
          </a:p>
        </p:txBody>
      </p:sp>
      <p:sp>
        <p:nvSpPr>
          <p:cNvPr id="8" name="Text 5"/>
          <p:cNvSpPr/>
          <p:nvPr/>
        </p:nvSpPr>
        <p:spPr>
          <a:xfrm>
            <a:off x="457200" y="1417320"/>
            <a:ext cx="3749040" cy="347472"/>
          </a:xfrm>
          <a:prstGeom prst="rect">
            <a:avLst/>
          </a:prstGeom>
          <a:noFill/>
          <a:ln/>
        </p:spPr>
        <p:txBody>
          <a:bodyPr wrap="square" lIns="0" tIns="0" rIns="0" bIns="0" rtlCol="0" anchor="ctr"/>
          <a:lstStyle/>
          <a:p>
            <a:pPr marL="0" indent="0">
              <a:buNone/>
            </a:pPr>
            <a:r>
              <a:rPr lang="en-US" sz="1200" b="1" dirty="0">
                <a:solidFill>
                  <a:srgbClr val="17458F"/>
                </a:solidFill>
                <a:latin typeface="Calibri" pitchFamily="34" charset="0"/>
                <a:ea typeface="Calibri" pitchFamily="34" charset="-122"/>
                <a:cs typeface="Calibri" pitchFamily="34" charset="-120"/>
              </a:rPr>
              <a:t>🌍  West Africa</a:t>
            </a:r>
            <a:endParaRPr lang="en-US" sz="1200" dirty="0"/>
          </a:p>
        </p:txBody>
      </p:sp>
      <p:sp>
        <p:nvSpPr>
          <p:cNvPr id="9" name="Text 6"/>
          <p:cNvSpPr/>
          <p:nvPr/>
        </p:nvSpPr>
        <p:spPr>
          <a:xfrm>
            <a:off x="457200" y="1828800"/>
            <a:ext cx="3749040" cy="548640"/>
          </a:xfrm>
          <a:prstGeom prst="rect">
            <a:avLst/>
          </a:prstGeom>
          <a:noFill/>
          <a:ln/>
        </p:spPr>
        <p:txBody>
          <a:bodyPr wrap="square" lIns="0" tIns="0" rIns="0" bIns="0" rtlCol="0" anchor="ctr"/>
          <a:lstStyle/>
          <a:p>
            <a:pPr marL="0" indent="0">
              <a:buNone/>
            </a:pPr>
            <a:r>
              <a:rPr lang="en-US" sz="1600" b="1" dirty="0">
                <a:solidFill>
                  <a:srgbClr val="0D2B5E"/>
                </a:solidFill>
                <a:latin typeface="Arial Black" pitchFamily="34" charset="0"/>
                <a:ea typeface="Arial Black" pitchFamily="34" charset="-122"/>
                <a:cs typeface="Arial Black" pitchFamily="34" charset="-120"/>
              </a:rPr>
              <a:t>5-Minute End-of-Meeting Reflection</a:t>
            </a:r>
            <a:endParaRPr lang="en-US" sz="1600" dirty="0"/>
          </a:p>
        </p:txBody>
      </p:sp>
      <p:sp>
        <p:nvSpPr>
          <p:cNvPr id="10" name="Text 7"/>
          <p:cNvSpPr/>
          <p:nvPr/>
        </p:nvSpPr>
        <p:spPr>
          <a:xfrm>
            <a:off x="457200" y="2423160"/>
            <a:ext cx="3749040" cy="210312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One club noticed unresolved tensions were affecting club atmosphere and contributing to member resignations.</a:t>
            </a:r>
            <a:endParaRPr lang="en-US" sz="1200" dirty="0"/>
          </a:p>
          <a:p>
            <a:pPr marL="0" indent="0">
              <a:buNone/>
            </a:pPr>
            <a:endParaRPr lang="en-US" sz="1200" dirty="0"/>
          </a:p>
          <a:p>
            <a:pPr marL="0" indent="0">
              <a:buNone/>
            </a:pPr>
            <a:r>
              <a:rPr lang="en-US" sz="1200" dirty="0">
                <a:solidFill>
                  <a:srgbClr val="444444"/>
                </a:solidFill>
                <a:latin typeface="Calibri" pitchFamily="34" charset="0"/>
                <a:ea typeface="Calibri" pitchFamily="34" charset="-122"/>
                <a:cs typeface="Calibri" pitchFamily="34" charset="-120"/>
              </a:rPr>
              <a:t>They began dedicating the final five minutes of each meeting to a brief, members-only reflection — creating a regular space to respectfully surface concerns.</a:t>
            </a:r>
            <a:endParaRPr lang="en-US" sz="1200" dirty="0"/>
          </a:p>
          <a:p>
            <a:pPr marL="0" indent="0">
              <a:buNone/>
            </a:pPr>
            <a:endParaRPr lang="en-US" sz="1200" dirty="0"/>
          </a:p>
          <a:p>
            <a:pPr marL="0" indent="0">
              <a:buNone/>
            </a:pPr>
            <a:r>
              <a:rPr lang="en-US" sz="1200" dirty="0">
                <a:solidFill>
                  <a:srgbClr val="444444"/>
                </a:solidFill>
                <a:latin typeface="Calibri" pitchFamily="34" charset="0"/>
                <a:ea typeface="Calibri" pitchFamily="34" charset="-122"/>
                <a:cs typeface="Calibri" pitchFamily="34" charset="-120"/>
              </a:rPr>
              <a:t>Result: conversations became more constructive and membership turnover decreased.</a:t>
            </a:r>
            <a:endParaRPr lang="en-US" sz="1200" dirty="0"/>
          </a:p>
        </p:txBody>
      </p:sp>
      <p:sp>
        <p:nvSpPr>
          <p:cNvPr id="11" name="Shape 8"/>
          <p:cNvSpPr/>
          <p:nvPr/>
        </p:nvSpPr>
        <p:spPr>
          <a:xfrm>
            <a:off x="4754880" y="1298448"/>
            <a:ext cx="4069080" cy="3383280"/>
          </a:xfrm>
          <a:prstGeom prst="rect">
            <a:avLst/>
          </a:prstGeom>
          <a:solidFill>
            <a:srgbClr val="E8EEF8"/>
          </a:solidFill>
          <a:ln w="12700">
            <a:solidFill>
              <a:srgbClr val="E8EEF8"/>
            </a:solidFill>
            <a:prstDash val="solid"/>
          </a:ln>
        </p:spPr>
        <p:txBody>
          <a:bodyPr/>
          <a:lstStyle/>
          <a:p>
            <a:endParaRPr lang="en-US"/>
          </a:p>
        </p:txBody>
      </p:sp>
      <p:sp>
        <p:nvSpPr>
          <p:cNvPr id="12" name="Shape 9"/>
          <p:cNvSpPr/>
          <p:nvPr/>
        </p:nvSpPr>
        <p:spPr>
          <a:xfrm>
            <a:off x="4754880" y="1298448"/>
            <a:ext cx="4069080" cy="73152"/>
          </a:xfrm>
          <a:prstGeom prst="rect">
            <a:avLst/>
          </a:prstGeom>
          <a:solidFill>
            <a:srgbClr val="17458F"/>
          </a:solidFill>
          <a:ln w="12700">
            <a:solidFill>
              <a:srgbClr val="17458F"/>
            </a:solidFill>
            <a:prstDash val="solid"/>
          </a:ln>
        </p:spPr>
        <p:txBody>
          <a:bodyPr/>
          <a:lstStyle/>
          <a:p>
            <a:endParaRPr lang="en-US"/>
          </a:p>
        </p:txBody>
      </p:sp>
      <p:sp>
        <p:nvSpPr>
          <p:cNvPr id="13" name="Text 10"/>
          <p:cNvSpPr/>
          <p:nvPr/>
        </p:nvSpPr>
        <p:spPr>
          <a:xfrm>
            <a:off x="4892040" y="1417320"/>
            <a:ext cx="3749040" cy="347472"/>
          </a:xfrm>
          <a:prstGeom prst="rect">
            <a:avLst/>
          </a:prstGeom>
          <a:noFill/>
          <a:ln/>
        </p:spPr>
        <p:txBody>
          <a:bodyPr wrap="square" lIns="0" tIns="0" rIns="0" bIns="0" rtlCol="0" anchor="ctr"/>
          <a:lstStyle/>
          <a:p>
            <a:pPr marL="0" indent="0">
              <a:buNone/>
            </a:pPr>
            <a:r>
              <a:rPr lang="en-US" sz="1200" b="1" dirty="0">
                <a:solidFill>
                  <a:srgbClr val="17458F"/>
                </a:solidFill>
                <a:latin typeface="Calibri" pitchFamily="34" charset="0"/>
                <a:ea typeface="Calibri" pitchFamily="34" charset="-122"/>
                <a:cs typeface="Calibri" pitchFamily="34" charset="-120"/>
              </a:rPr>
              <a:t>🇪🇺  Europe</a:t>
            </a:r>
            <a:endParaRPr lang="en-US" sz="1200" dirty="0"/>
          </a:p>
        </p:txBody>
      </p:sp>
      <p:sp>
        <p:nvSpPr>
          <p:cNvPr id="14" name="Text 11"/>
          <p:cNvSpPr/>
          <p:nvPr/>
        </p:nvSpPr>
        <p:spPr>
          <a:xfrm>
            <a:off x="4892040" y="1828800"/>
            <a:ext cx="3749040" cy="548640"/>
          </a:xfrm>
          <a:prstGeom prst="rect">
            <a:avLst/>
          </a:prstGeom>
          <a:noFill/>
          <a:ln/>
        </p:spPr>
        <p:txBody>
          <a:bodyPr wrap="square" lIns="0" tIns="0" rIns="0" bIns="0" rtlCol="0" anchor="ctr"/>
          <a:lstStyle/>
          <a:p>
            <a:pPr marL="0" indent="0">
              <a:buNone/>
            </a:pPr>
            <a:r>
              <a:rPr lang="en-US" sz="1600" b="1" dirty="0">
                <a:solidFill>
                  <a:srgbClr val="0D2B5E"/>
                </a:solidFill>
                <a:latin typeface="Arial Black" pitchFamily="34" charset="0"/>
                <a:ea typeface="Arial Black" pitchFamily="34" charset="-122"/>
                <a:cs typeface="Arial Black" pitchFamily="34" charset="-120"/>
              </a:rPr>
              <a:t>Ethics Committees &amp; Neutral Advisors</a:t>
            </a:r>
            <a:endParaRPr lang="en-US" sz="1600" dirty="0"/>
          </a:p>
        </p:txBody>
      </p:sp>
      <p:sp>
        <p:nvSpPr>
          <p:cNvPr id="15" name="Text 12"/>
          <p:cNvSpPr/>
          <p:nvPr/>
        </p:nvSpPr>
        <p:spPr>
          <a:xfrm>
            <a:off x="4892040" y="2423160"/>
            <a:ext cx="3749040" cy="210312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Many clubs in Europe have established small committees or designated trusted members to address lower-level conflicts:</a:t>
            </a:r>
            <a:endParaRPr lang="en-US" sz="1200" dirty="0"/>
          </a:p>
          <a:p>
            <a:pPr marL="0" indent="0">
              <a:buNone/>
            </a:pPr>
            <a:endParaRPr lang="en-US" sz="1200" dirty="0"/>
          </a:p>
          <a:p>
            <a:pPr marL="0" indent="0">
              <a:buNone/>
            </a:pPr>
            <a:r>
              <a:rPr lang="en-US" sz="1200" dirty="0">
                <a:solidFill>
                  <a:srgbClr val="444444"/>
                </a:solidFill>
                <a:latin typeface="Calibri" pitchFamily="34" charset="0"/>
                <a:ea typeface="Calibri" pitchFamily="34" charset="-122"/>
                <a:cs typeface="Calibri" pitchFamily="34" charset="-120"/>
              </a:rPr>
              <a:t>🇫🇷 France: clubs use a “Wise Committee” of trusted members as confidential advisors.</a:t>
            </a:r>
            <a:endParaRPr lang="en-US" sz="1200" dirty="0"/>
          </a:p>
          <a:p>
            <a:pPr marL="0" indent="0">
              <a:buNone/>
            </a:pPr>
            <a:endParaRPr lang="en-US" sz="1200" dirty="0"/>
          </a:p>
          <a:p>
            <a:pPr marL="0" indent="0">
              <a:buNone/>
            </a:pPr>
            <a:r>
              <a:rPr lang="en-US" sz="1200" dirty="0">
                <a:solidFill>
                  <a:srgbClr val="444444"/>
                </a:solidFill>
                <a:latin typeface="Calibri" pitchFamily="34" charset="0"/>
                <a:ea typeface="Calibri" pitchFamily="34" charset="-122"/>
                <a:cs typeface="Calibri" pitchFamily="34" charset="-120"/>
              </a:rPr>
              <a:t>🇳🇱 Netherlands: Rotarians with professional mediation or counseling experience serve as confidential advisors when issues arise.</a:t>
            </a:r>
            <a:endParaRPr lang="en-US" sz="1200" dirty="0"/>
          </a:p>
        </p:txBody>
      </p:sp>
      <p:sp>
        <p:nvSpPr>
          <p:cNvPr id="16" name="Shape 13"/>
          <p:cNvSpPr/>
          <p:nvPr/>
        </p:nvSpPr>
        <p:spPr>
          <a:xfrm>
            <a:off x="320040" y="4773168"/>
            <a:ext cx="8503920" cy="0"/>
          </a:xfrm>
          <a:prstGeom prst="rect">
            <a:avLst/>
          </a:prstGeom>
          <a:solidFill>
            <a:srgbClr val="E8EEF8"/>
          </a:solidFill>
          <a:ln w="12700">
            <a:solidFill>
              <a:srgbClr val="E8EEF8"/>
            </a:solidFill>
            <a:prstDash val="solid"/>
          </a:ln>
        </p:spPr>
        <p:txBody>
          <a:bodyPr/>
          <a:lstStyle/>
          <a:p>
            <a:endParaRPr lang="en-US"/>
          </a:p>
        </p:txBody>
      </p:sp>
      <p:sp>
        <p:nvSpPr>
          <p:cNvPr id="17" name="Text 14"/>
          <p:cNvSpPr/>
          <p:nvPr/>
        </p:nvSpPr>
        <p:spPr>
          <a:xfrm>
            <a:off x="365760" y="4645152"/>
            <a:ext cx="8412480" cy="256032"/>
          </a:xfrm>
          <a:prstGeom prst="rect">
            <a:avLst/>
          </a:prstGeom>
          <a:noFill/>
          <a:ln/>
        </p:spPr>
        <p:txBody>
          <a:bodyPr wrap="square" rtlCol="0" anchor="ctr"/>
          <a:lstStyle/>
          <a:p>
            <a:pPr marL="0" indent="0">
              <a:buNone/>
            </a:pPr>
            <a:r>
              <a:rPr lang="en-US" sz="1100" b="1" i="1" dirty="0">
                <a:solidFill>
                  <a:srgbClr val="17458F"/>
                </a:solidFill>
                <a:latin typeface="Calibri" pitchFamily="34" charset="0"/>
                <a:ea typeface="Calibri" pitchFamily="34" charset="-122"/>
                <a:cs typeface="Calibri" pitchFamily="34" charset="-120"/>
              </a:rPr>
              <a:t>📋  You will receive a resource after today with more real-life tactics being used by clubs around the globe.</a:t>
            </a:r>
            <a:endParaRPr lang="en-US" sz="1100" dirty="0"/>
          </a:p>
        </p:txBody>
      </p:sp>
      <p:sp>
        <p:nvSpPr>
          <p:cNvPr id="18" name="Shape 15"/>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19" name="Text 16"/>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Black" pitchFamily="34" charset="0"/>
                <a:ea typeface="Arial Black" pitchFamily="34" charset="-122"/>
                <a:cs typeface="Arial Black" pitchFamily="34" charset="-120"/>
              </a:rPr>
              <a:t>ROTARY LEARNING CENTER  —  learn.rotary.org</a:t>
            </a:r>
            <a:endParaRPr lang="en-US" sz="2000" dirty="0"/>
          </a:p>
        </p:txBody>
      </p:sp>
      <p:sp>
        <p:nvSpPr>
          <p:cNvPr id="6" name="Text 3"/>
          <p:cNvSpPr/>
          <p:nvPr/>
        </p:nvSpPr>
        <p:spPr>
          <a:xfrm>
            <a:off x="365760" y="1325880"/>
            <a:ext cx="8412480" cy="320040"/>
          </a:xfrm>
          <a:prstGeom prst="rect">
            <a:avLst/>
          </a:prstGeom>
          <a:noFill/>
          <a:ln/>
        </p:spPr>
        <p:txBody>
          <a:bodyPr wrap="square" lIns="0" tIns="0" rIns="0" bIns="0" rtlCol="0" anchor="ctr"/>
          <a:lstStyle/>
          <a:p>
            <a:pPr marL="0" indent="0">
              <a:buNone/>
            </a:pPr>
            <a:r>
              <a:rPr lang="en-US" sz="1000" b="1" kern="0" spc="100" dirty="0">
                <a:solidFill>
                  <a:srgbClr val="17458F"/>
                </a:solidFill>
              </a:rPr>
              <a:t>PART OF THE CLUB PRESIDENT ESSENTIALS II LEARNING PLAN</a:t>
            </a:r>
            <a:endParaRPr lang="en-US" sz="1000" dirty="0"/>
          </a:p>
        </p:txBody>
      </p:sp>
      <p:sp>
        <p:nvSpPr>
          <p:cNvPr id="7" name="Shape 4"/>
          <p:cNvSpPr/>
          <p:nvPr/>
        </p:nvSpPr>
        <p:spPr>
          <a:xfrm>
            <a:off x="365760" y="1783080"/>
            <a:ext cx="3977640" cy="2331720"/>
          </a:xfrm>
          <a:prstGeom prst="rect">
            <a:avLst/>
          </a:prstGeom>
          <a:solidFill>
            <a:srgbClr val="E8EEF8"/>
          </a:solidFill>
          <a:ln w="12700">
            <a:solidFill>
              <a:srgbClr val="E8EEF8"/>
            </a:solidFill>
            <a:prstDash val="solid"/>
          </a:ln>
        </p:spPr>
        <p:txBody>
          <a:bodyPr/>
          <a:lstStyle/>
          <a:p>
            <a:endParaRPr lang="en-US"/>
          </a:p>
        </p:txBody>
      </p:sp>
      <p:sp>
        <p:nvSpPr>
          <p:cNvPr id="8" name="Shape 5"/>
          <p:cNvSpPr/>
          <p:nvPr/>
        </p:nvSpPr>
        <p:spPr>
          <a:xfrm>
            <a:off x="365760" y="1783080"/>
            <a:ext cx="3977640" cy="73152"/>
          </a:xfrm>
          <a:prstGeom prst="rect">
            <a:avLst/>
          </a:prstGeom>
          <a:solidFill>
            <a:srgbClr val="C0392B"/>
          </a:solidFill>
          <a:ln w="12700">
            <a:solidFill>
              <a:srgbClr val="C0392B"/>
            </a:solidFill>
            <a:prstDash val="solid"/>
          </a:ln>
        </p:spPr>
        <p:txBody>
          <a:bodyPr/>
          <a:lstStyle/>
          <a:p>
            <a:endParaRPr lang="en-US"/>
          </a:p>
        </p:txBody>
      </p:sp>
      <p:sp>
        <p:nvSpPr>
          <p:cNvPr id="9" name="Text 6"/>
          <p:cNvSpPr/>
          <p:nvPr/>
        </p:nvSpPr>
        <p:spPr>
          <a:xfrm>
            <a:off x="548640" y="1901952"/>
            <a:ext cx="548640" cy="502920"/>
          </a:xfrm>
          <a:prstGeom prst="rect">
            <a:avLst/>
          </a:prstGeom>
          <a:noFill/>
          <a:ln/>
        </p:spPr>
        <p:txBody>
          <a:bodyPr wrap="square" lIns="0" tIns="0" rIns="0" bIns="0" rtlCol="0" anchor="ctr"/>
          <a:lstStyle/>
          <a:p>
            <a:pPr marL="0" indent="0">
              <a:buNone/>
            </a:pPr>
            <a:r>
              <a:rPr lang="en-US" sz="2400" dirty="0">
                <a:solidFill>
                  <a:srgbClr val="000000"/>
                </a:solidFill>
              </a:rPr>
              <a:t>🛡️</a:t>
            </a:r>
            <a:endParaRPr lang="en-US" sz="2400" dirty="0"/>
          </a:p>
        </p:txBody>
      </p:sp>
      <p:sp>
        <p:nvSpPr>
          <p:cNvPr id="10" name="Text 7"/>
          <p:cNvSpPr/>
          <p:nvPr/>
        </p:nvSpPr>
        <p:spPr>
          <a:xfrm>
            <a:off x="1143000" y="1901952"/>
            <a:ext cx="3063240" cy="548640"/>
          </a:xfrm>
          <a:prstGeom prst="rect">
            <a:avLst/>
          </a:prstGeom>
          <a:noFill/>
          <a:ln/>
        </p:spPr>
        <p:txBody>
          <a:bodyPr wrap="square" lIns="0" tIns="0" rIns="0" bIns="0" rtlCol="0" anchor="ctr"/>
          <a:lstStyle/>
          <a:p>
            <a:pPr marL="0" indent="0">
              <a:buNone/>
            </a:pPr>
            <a:r>
              <a:rPr lang="en-US" sz="1500" b="1" dirty="0">
                <a:solidFill>
                  <a:srgbClr val="0D2B5E"/>
                </a:solidFill>
                <a:latin typeface="Arial Black" pitchFamily="34" charset="0"/>
                <a:ea typeface="Arial Black" pitchFamily="34" charset="-122"/>
                <a:cs typeface="Arial Black" pitchFamily="34" charset="-120"/>
              </a:rPr>
              <a:t>Preventing &amp; Addressing</a:t>
            </a:r>
            <a:endParaRPr lang="en-US" sz="1500" dirty="0"/>
          </a:p>
          <a:p>
            <a:pPr marL="0" indent="0">
              <a:buNone/>
            </a:pPr>
            <a:r>
              <a:rPr lang="en-US" sz="1500" b="1" dirty="0">
                <a:solidFill>
                  <a:srgbClr val="0D2B5E"/>
                </a:solidFill>
                <a:latin typeface="Arial Black" pitchFamily="34" charset="0"/>
                <a:ea typeface="Arial Black" pitchFamily="34" charset="-122"/>
                <a:cs typeface="Arial Black" pitchFamily="34" charset="-120"/>
              </a:rPr>
              <a:t>Harassment</a:t>
            </a:r>
            <a:endParaRPr lang="en-US" sz="1500" dirty="0"/>
          </a:p>
        </p:txBody>
      </p:sp>
      <p:sp>
        <p:nvSpPr>
          <p:cNvPr id="11" name="Shape 8"/>
          <p:cNvSpPr/>
          <p:nvPr/>
        </p:nvSpPr>
        <p:spPr>
          <a:xfrm>
            <a:off x="548640" y="2496312"/>
            <a:ext cx="3611880" cy="27432"/>
          </a:xfrm>
          <a:prstGeom prst="rect">
            <a:avLst/>
          </a:prstGeom>
          <a:solidFill>
            <a:srgbClr val="C0392B"/>
          </a:solidFill>
          <a:ln w="12700">
            <a:solidFill>
              <a:srgbClr val="C0392B"/>
            </a:solidFill>
            <a:prstDash val="solid"/>
          </a:ln>
        </p:spPr>
        <p:txBody>
          <a:bodyPr/>
          <a:lstStyle/>
          <a:p>
            <a:endParaRPr lang="en-US"/>
          </a:p>
        </p:txBody>
      </p:sp>
      <p:sp>
        <p:nvSpPr>
          <p:cNvPr id="12" name="Text 9"/>
          <p:cNvSpPr/>
          <p:nvPr/>
        </p:nvSpPr>
        <p:spPr>
          <a:xfrm>
            <a:off x="548640" y="2578608"/>
            <a:ext cx="3611880" cy="141732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Step-by-step guidance on handling formal harassment complaints — definitions, response process, and required actions.</a:t>
            </a:r>
            <a:endParaRPr lang="en-US" sz="1200" dirty="0"/>
          </a:p>
        </p:txBody>
      </p:sp>
      <p:sp>
        <p:nvSpPr>
          <p:cNvPr id="13" name="Shape 10"/>
          <p:cNvSpPr/>
          <p:nvPr/>
        </p:nvSpPr>
        <p:spPr>
          <a:xfrm>
            <a:off x="4709160" y="1783080"/>
            <a:ext cx="3977640" cy="2331720"/>
          </a:xfrm>
          <a:prstGeom prst="rect">
            <a:avLst/>
          </a:prstGeom>
          <a:solidFill>
            <a:srgbClr val="E8EEF8"/>
          </a:solidFill>
          <a:ln w="12700">
            <a:solidFill>
              <a:srgbClr val="E8EEF8"/>
            </a:solidFill>
            <a:prstDash val="solid"/>
          </a:ln>
        </p:spPr>
        <p:txBody>
          <a:bodyPr/>
          <a:lstStyle/>
          <a:p>
            <a:endParaRPr lang="en-US"/>
          </a:p>
        </p:txBody>
      </p:sp>
      <p:sp>
        <p:nvSpPr>
          <p:cNvPr id="14" name="Shape 11"/>
          <p:cNvSpPr/>
          <p:nvPr/>
        </p:nvSpPr>
        <p:spPr>
          <a:xfrm>
            <a:off x="4709160" y="1783080"/>
            <a:ext cx="3977640" cy="73152"/>
          </a:xfrm>
          <a:prstGeom prst="rect">
            <a:avLst/>
          </a:prstGeom>
          <a:solidFill>
            <a:srgbClr val="17458F"/>
          </a:solidFill>
          <a:ln w="12700">
            <a:solidFill>
              <a:srgbClr val="17458F"/>
            </a:solidFill>
            <a:prstDash val="solid"/>
          </a:ln>
        </p:spPr>
        <p:txBody>
          <a:bodyPr/>
          <a:lstStyle/>
          <a:p>
            <a:endParaRPr lang="en-US"/>
          </a:p>
        </p:txBody>
      </p:sp>
      <p:sp>
        <p:nvSpPr>
          <p:cNvPr id="15" name="Text 12"/>
          <p:cNvSpPr/>
          <p:nvPr/>
        </p:nvSpPr>
        <p:spPr>
          <a:xfrm>
            <a:off x="4892040" y="1901952"/>
            <a:ext cx="548640" cy="502920"/>
          </a:xfrm>
          <a:prstGeom prst="rect">
            <a:avLst/>
          </a:prstGeom>
          <a:noFill/>
          <a:ln/>
        </p:spPr>
        <p:txBody>
          <a:bodyPr wrap="square" lIns="0" tIns="0" rIns="0" bIns="0" rtlCol="0" anchor="ctr"/>
          <a:lstStyle/>
          <a:p>
            <a:pPr marL="0" indent="0">
              <a:buNone/>
            </a:pPr>
            <a:r>
              <a:rPr lang="en-US" sz="2400" dirty="0">
                <a:solidFill>
                  <a:srgbClr val="000000"/>
                </a:solidFill>
              </a:rPr>
              <a:t>👦</a:t>
            </a:r>
            <a:endParaRPr lang="en-US" sz="2400" dirty="0"/>
          </a:p>
        </p:txBody>
      </p:sp>
      <p:sp>
        <p:nvSpPr>
          <p:cNvPr id="16" name="Text 13"/>
          <p:cNvSpPr/>
          <p:nvPr/>
        </p:nvSpPr>
        <p:spPr>
          <a:xfrm>
            <a:off x="5486400" y="1901952"/>
            <a:ext cx="3063240" cy="548640"/>
          </a:xfrm>
          <a:prstGeom prst="rect">
            <a:avLst/>
          </a:prstGeom>
          <a:noFill/>
          <a:ln/>
        </p:spPr>
        <p:txBody>
          <a:bodyPr wrap="square" lIns="0" tIns="0" rIns="0" bIns="0" rtlCol="0" anchor="ctr"/>
          <a:lstStyle/>
          <a:p>
            <a:pPr marL="0" indent="0">
              <a:buNone/>
            </a:pPr>
            <a:r>
              <a:rPr lang="en-US" sz="1500" b="1" dirty="0">
                <a:solidFill>
                  <a:srgbClr val="0D2B5E"/>
                </a:solidFill>
                <a:latin typeface="Arial Black" pitchFamily="34" charset="0"/>
                <a:ea typeface="Arial Black" pitchFamily="34" charset="-122"/>
                <a:cs typeface="Arial Black" pitchFamily="34" charset="-120"/>
              </a:rPr>
              <a:t>Protecting Youth</a:t>
            </a:r>
            <a:endParaRPr lang="en-US" sz="1500" dirty="0"/>
          </a:p>
          <a:p>
            <a:pPr marL="0" indent="0">
              <a:buNone/>
            </a:pPr>
            <a:r>
              <a:rPr lang="en-US" sz="1500" b="1" dirty="0">
                <a:solidFill>
                  <a:srgbClr val="0D2B5E"/>
                </a:solidFill>
                <a:latin typeface="Arial Black" pitchFamily="34" charset="0"/>
                <a:ea typeface="Arial Black" pitchFamily="34" charset="-122"/>
                <a:cs typeface="Arial Black" pitchFamily="34" charset="-120"/>
              </a:rPr>
              <a:t>Program Participants</a:t>
            </a:r>
            <a:endParaRPr lang="en-US" sz="1500" dirty="0"/>
          </a:p>
        </p:txBody>
      </p:sp>
      <p:sp>
        <p:nvSpPr>
          <p:cNvPr id="17" name="Shape 14"/>
          <p:cNvSpPr/>
          <p:nvPr/>
        </p:nvSpPr>
        <p:spPr>
          <a:xfrm>
            <a:off x="4892040" y="2496312"/>
            <a:ext cx="3611880" cy="27432"/>
          </a:xfrm>
          <a:prstGeom prst="rect">
            <a:avLst/>
          </a:prstGeom>
          <a:solidFill>
            <a:srgbClr val="17458F"/>
          </a:solidFill>
          <a:ln w="12700">
            <a:solidFill>
              <a:srgbClr val="17458F"/>
            </a:solidFill>
            <a:prstDash val="solid"/>
          </a:ln>
        </p:spPr>
        <p:txBody>
          <a:bodyPr/>
          <a:lstStyle/>
          <a:p>
            <a:endParaRPr lang="en-US"/>
          </a:p>
        </p:txBody>
      </p:sp>
      <p:sp>
        <p:nvSpPr>
          <p:cNvPr id="18" name="Text 15"/>
          <p:cNvSpPr/>
          <p:nvPr/>
        </p:nvSpPr>
        <p:spPr>
          <a:xfrm>
            <a:off x="4892040" y="2578608"/>
            <a:ext cx="3611880" cy="141732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Covers youth protection policies, mandatory reporting obligations, and how to respond to concerns involving minors.</a:t>
            </a:r>
            <a:endParaRPr lang="en-US" sz="1200" dirty="0"/>
          </a:p>
        </p:txBody>
      </p:sp>
      <p:sp>
        <p:nvSpPr>
          <p:cNvPr id="19" name="Text 16"/>
          <p:cNvSpPr/>
          <p:nvPr/>
        </p:nvSpPr>
        <p:spPr>
          <a:xfrm>
            <a:off x="365760" y="4224528"/>
            <a:ext cx="8412480" cy="256032"/>
          </a:xfrm>
          <a:prstGeom prst="rect">
            <a:avLst/>
          </a:prstGeom>
          <a:noFill/>
          <a:ln/>
        </p:spPr>
        <p:txBody>
          <a:bodyPr wrap="square" lIns="0" tIns="0" rIns="0" bIns="0" rtlCol="0" anchor="ctr"/>
          <a:lstStyle/>
          <a:p>
            <a:pPr marL="0" indent="0">
              <a:buNone/>
            </a:pPr>
            <a:r>
              <a:rPr lang="en-US" sz="900" b="1" kern="0" spc="100" dirty="0">
                <a:solidFill>
                  <a:srgbClr val="666666"/>
                </a:solidFill>
                <a:latin typeface="Calibri" pitchFamily="34" charset="0"/>
                <a:ea typeface="Calibri" pitchFamily="34" charset="-122"/>
                <a:cs typeface="Calibri" pitchFamily="34" charset="-120"/>
              </a:rPr>
              <a:t>ALSO GREAT FOR A CULTURE OR CONFLICT COMMITTEE:</a:t>
            </a:r>
            <a:endParaRPr lang="en-US" sz="900" dirty="0"/>
          </a:p>
        </p:txBody>
      </p:sp>
      <p:sp>
        <p:nvSpPr>
          <p:cNvPr id="20" name="Shape 17"/>
          <p:cNvSpPr/>
          <p:nvPr/>
        </p:nvSpPr>
        <p:spPr>
          <a:xfrm>
            <a:off x="365760" y="4507992"/>
            <a:ext cx="2011680" cy="320040"/>
          </a:xfrm>
          <a:prstGeom prst="rect">
            <a:avLst/>
          </a:prstGeom>
          <a:solidFill>
            <a:srgbClr val="E8EEF8"/>
          </a:solidFill>
          <a:ln w="6350">
            <a:solidFill>
              <a:srgbClr val="C5D8F0"/>
            </a:solidFill>
            <a:prstDash val="solid"/>
          </a:ln>
        </p:spPr>
        <p:txBody>
          <a:bodyPr/>
          <a:lstStyle/>
          <a:p>
            <a:endParaRPr lang="en-US"/>
          </a:p>
        </p:txBody>
      </p:sp>
      <p:sp>
        <p:nvSpPr>
          <p:cNvPr id="21" name="Text 18"/>
          <p:cNvSpPr/>
          <p:nvPr/>
        </p:nvSpPr>
        <p:spPr>
          <a:xfrm>
            <a:off x="438912" y="4507992"/>
            <a:ext cx="1874520" cy="320040"/>
          </a:xfrm>
          <a:prstGeom prst="rect">
            <a:avLst/>
          </a:prstGeom>
          <a:noFill/>
          <a:ln/>
        </p:spPr>
        <p:txBody>
          <a:bodyPr wrap="square" lIns="0" tIns="0" rIns="0" bIns="0" rtlCol="0" anchor="ctr"/>
          <a:lstStyle/>
          <a:p>
            <a:pPr marL="0" indent="0">
              <a:buNone/>
            </a:pPr>
            <a:r>
              <a:rPr lang="en-US" sz="900" dirty="0">
                <a:solidFill>
                  <a:srgbClr val="17458F"/>
                </a:solidFill>
                <a:latin typeface="Calibri" pitchFamily="34" charset="0"/>
                <a:ea typeface="Calibri" pitchFamily="34" charset="-122"/>
                <a:cs typeface="Calibri" pitchFamily="34" charset="-120"/>
              </a:rPr>
              <a:t>Fostering Engagement and Belonging</a:t>
            </a:r>
            <a:endParaRPr lang="en-US" sz="900" dirty="0"/>
          </a:p>
        </p:txBody>
      </p:sp>
      <p:sp>
        <p:nvSpPr>
          <p:cNvPr id="22" name="Shape 19"/>
          <p:cNvSpPr/>
          <p:nvPr/>
        </p:nvSpPr>
        <p:spPr>
          <a:xfrm>
            <a:off x="2514600" y="4507992"/>
            <a:ext cx="2011680" cy="320040"/>
          </a:xfrm>
          <a:prstGeom prst="rect">
            <a:avLst/>
          </a:prstGeom>
          <a:solidFill>
            <a:srgbClr val="E8EEF8"/>
          </a:solidFill>
          <a:ln w="6350">
            <a:solidFill>
              <a:srgbClr val="C5D8F0"/>
            </a:solidFill>
            <a:prstDash val="solid"/>
          </a:ln>
        </p:spPr>
        <p:txBody>
          <a:bodyPr/>
          <a:lstStyle/>
          <a:p>
            <a:endParaRPr lang="en-US"/>
          </a:p>
        </p:txBody>
      </p:sp>
      <p:sp>
        <p:nvSpPr>
          <p:cNvPr id="23" name="Text 20"/>
          <p:cNvSpPr/>
          <p:nvPr/>
        </p:nvSpPr>
        <p:spPr>
          <a:xfrm>
            <a:off x="2587752" y="4507992"/>
            <a:ext cx="1874520" cy="320040"/>
          </a:xfrm>
          <a:prstGeom prst="rect">
            <a:avLst/>
          </a:prstGeom>
          <a:noFill/>
          <a:ln/>
        </p:spPr>
        <p:txBody>
          <a:bodyPr wrap="square" lIns="0" tIns="0" rIns="0" bIns="0" rtlCol="0" anchor="ctr"/>
          <a:lstStyle/>
          <a:p>
            <a:pPr marL="0" indent="0">
              <a:buNone/>
            </a:pPr>
            <a:r>
              <a:rPr lang="en-US" sz="900" dirty="0">
                <a:solidFill>
                  <a:srgbClr val="17458F"/>
                </a:solidFill>
                <a:latin typeface="Calibri" pitchFamily="34" charset="0"/>
                <a:ea typeface="Calibri" pitchFamily="34" charset="-122"/>
                <a:cs typeface="Calibri" pitchFamily="34" charset="-120"/>
              </a:rPr>
              <a:t>Essentials of Understanding Conflict</a:t>
            </a:r>
            <a:endParaRPr lang="en-US" sz="900" dirty="0"/>
          </a:p>
        </p:txBody>
      </p:sp>
      <p:sp>
        <p:nvSpPr>
          <p:cNvPr id="24" name="Shape 21"/>
          <p:cNvSpPr/>
          <p:nvPr/>
        </p:nvSpPr>
        <p:spPr>
          <a:xfrm>
            <a:off x="4663440" y="4507992"/>
            <a:ext cx="2011680" cy="320040"/>
          </a:xfrm>
          <a:prstGeom prst="rect">
            <a:avLst/>
          </a:prstGeom>
          <a:solidFill>
            <a:srgbClr val="E8EEF8"/>
          </a:solidFill>
          <a:ln w="6350">
            <a:solidFill>
              <a:srgbClr val="C5D8F0"/>
            </a:solidFill>
            <a:prstDash val="solid"/>
          </a:ln>
        </p:spPr>
        <p:txBody>
          <a:bodyPr/>
          <a:lstStyle/>
          <a:p>
            <a:endParaRPr lang="en-US"/>
          </a:p>
        </p:txBody>
      </p:sp>
      <p:sp>
        <p:nvSpPr>
          <p:cNvPr id="25" name="Text 22"/>
          <p:cNvSpPr/>
          <p:nvPr/>
        </p:nvSpPr>
        <p:spPr>
          <a:xfrm>
            <a:off x="4736592" y="4507992"/>
            <a:ext cx="1874520" cy="320040"/>
          </a:xfrm>
          <a:prstGeom prst="rect">
            <a:avLst/>
          </a:prstGeom>
          <a:noFill/>
          <a:ln/>
        </p:spPr>
        <p:txBody>
          <a:bodyPr wrap="square" lIns="0" tIns="0" rIns="0" bIns="0" rtlCol="0" anchor="ctr"/>
          <a:lstStyle/>
          <a:p>
            <a:pPr marL="0" indent="0">
              <a:buNone/>
            </a:pPr>
            <a:r>
              <a:rPr lang="en-US" sz="900" dirty="0">
                <a:solidFill>
                  <a:srgbClr val="17458F"/>
                </a:solidFill>
                <a:latin typeface="Calibri" pitchFamily="34" charset="0"/>
                <a:ea typeface="Calibri" pitchFamily="34" charset="-122"/>
                <a:cs typeface="Calibri" pitchFamily="34" charset="-120"/>
              </a:rPr>
              <a:t>Uncovering Unconscious Bias</a:t>
            </a:r>
            <a:endParaRPr lang="en-US" sz="900" dirty="0"/>
          </a:p>
        </p:txBody>
      </p:sp>
      <p:sp>
        <p:nvSpPr>
          <p:cNvPr id="26" name="Shape 23"/>
          <p:cNvSpPr/>
          <p:nvPr/>
        </p:nvSpPr>
        <p:spPr>
          <a:xfrm>
            <a:off x="6812280" y="4507992"/>
            <a:ext cx="2011680" cy="320040"/>
          </a:xfrm>
          <a:prstGeom prst="rect">
            <a:avLst/>
          </a:prstGeom>
          <a:solidFill>
            <a:srgbClr val="E8EEF8"/>
          </a:solidFill>
          <a:ln w="6350">
            <a:solidFill>
              <a:srgbClr val="C5D8F0"/>
            </a:solidFill>
            <a:prstDash val="solid"/>
          </a:ln>
        </p:spPr>
        <p:txBody>
          <a:bodyPr/>
          <a:lstStyle/>
          <a:p>
            <a:endParaRPr lang="en-US"/>
          </a:p>
        </p:txBody>
      </p:sp>
      <p:sp>
        <p:nvSpPr>
          <p:cNvPr id="27" name="Text 24"/>
          <p:cNvSpPr/>
          <p:nvPr/>
        </p:nvSpPr>
        <p:spPr>
          <a:xfrm>
            <a:off x="6885432" y="4507992"/>
            <a:ext cx="1874520" cy="320040"/>
          </a:xfrm>
          <a:prstGeom prst="rect">
            <a:avLst/>
          </a:prstGeom>
          <a:noFill/>
          <a:ln/>
        </p:spPr>
        <p:txBody>
          <a:bodyPr wrap="square" lIns="0" tIns="0" rIns="0" bIns="0" rtlCol="0" anchor="ctr"/>
          <a:lstStyle/>
          <a:p>
            <a:pPr marL="0" indent="0">
              <a:buNone/>
            </a:pPr>
            <a:r>
              <a:rPr lang="en-US" sz="900" dirty="0">
                <a:solidFill>
                  <a:srgbClr val="17458F"/>
                </a:solidFill>
                <a:latin typeface="Calibri" pitchFamily="34" charset="0"/>
                <a:ea typeface="Calibri" pitchFamily="34" charset="-122"/>
                <a:cs typeface="Calibri" pitchFamily="34" charset="-120"/>
              </a:rPr>
              <a:t>Microaggressions</a:t>
            </a:r>
            <a:endParaRPr lang="en-US" sz="900" dirty="0"/>
          </a:p>
        </p:txBody>
      </p:sp>
      <p:sp>
        <p:nvSpPr>
          <p:cNvPr id="28" name="Shape 25"/>
          <p:cNvSpPr/>
          <p:nvPr/>
        </p:nvSpPr>
        <p:spPr>
          <a:xfrm>
            <a:off x="365760" y="4919472"/>
            <a:ext cx="8412480" cy="228600"/>
          </a:xfrm>
          <a:prstGeom prst="rect">
            <a:avLst/>
          </a:prstGeom>
          <a:solidFill>
            <a:srgbClr val="0D2B5E"/>
          </a:solidFill>
          <a:ln w="12700">
            <a:solidFill>
              <a:srgbClr val="0D2B5E"/>
            </a:solidFill>
            <a:prstDash val="solid"/>
          </a:ln>
        </p:spPr>
        <p:txBody>
          <a:bodyPr/>
          <a:lstStyle/>
          <a:p>
            <a:endParaRPr lang="en-US"/>
          </a:p>
        </p:txBody>
      </p:sp>
      <p:sp>
        <p:nvSpPr>
          <p:cNvPr id="29" name="Text 26"/>
          <p:cNvSpPr/>
          <p:nvPr/>
        </p:nvSpPr>
        <p:spPr>
          <a:xfrm>
            <a:off x="502920" y="4919472"/>
            <a:ext cx="8229600" cy="228600"/>
          </a:xfrm>
          <a:prstGeom prst="rect">
            <a:avLst/>
          </a:prstGeom>
          <a:noFill/>
          <a:ln/>
        </p:spPr>
        <p:txBody>
          <a:bodyPr wrap="square" lIns="0" tIns="0" rIns="0" bIns="0" rtlCol="0" anchor="ctr"/>
          <a:lstStyle/>
          <a:p>
            <a:pPr marL="0" indent="0">
              <a:buNone/>
            </a:pPr>
            <a:r>
              <a:rPr lang="en-US" sz="1000" b="1" dirty="0">
                <a:solidFill>
                  <a:srgbClr val="F7A81B"/>
                </a:solidFill>
                <a:latin typeface="Calibri" pitchFamily="34" charset="0"/>
                <a:ea typeface="Calibri" pitchFamily="34" charset="-122"/>
                <a:cs typeface="Calibri" pitchFamily="34" charset="-120"/>
              </a:rPr>
              <a:t>💡  Tip: Assign these courses to your entire board before your year begins.</a:t>
            </a:r>
            <a:endParaRPr lang="en-US" sz="1000" dirty="0"/>
          </a:p>
        </p:txBody>
      </p:sp>
      <p:sp>
        <p:nvSpPr>
          <p:cNvPr id="30" name="Shape 27"/>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31" name="Text 28"/>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200" b="1" dirty="0">
                <a:solidFill>
                  <a:srgbClr val="FFFFFF"/>
                </a:solidFill>
                <a:latin typeface="Arial Black" pitchFamily="34" charset="0"/>
                <a:ea typeface="Arial Black" pitchFamily="34" charset="-122"/>
                <a:cs typeface="Arial Black" pitchFamily="34" charset="-120"/>
              </a:rPr>
              <a:t>REVIEW YOUR CLUB BYLAWS</a:t>
            </a:r>
            <a:endParaRPr lang="en-US" sz="2200" dirty="0"/>
          </a:p>
        </p:txBody>
      </p:sp>
      <p:sp>
        <p:nvSpPr>
          <p:cNvPr id="6" name="Shape 3"/>
          <p:cNvSpPr/>
          <p:nvPr/>
        </p:nvSpPr>
        <p:spPr>
          <a:xfrm>
            <a:off x="365760" y="1325880"/>
            <a:ext cx="2926080" cy="3291840"/>
          </a:xfrm>
          <a:prstGeom prst="rect">
            <a:avLst/>
          </a:prstGeom>
          <a:solidFill>
            <a:srgbClr val="0D2B5E"/>
          </a:solidFill>
          <a:ln w="12700">
            <a:solidFill>
              <a:srgbClr val="0D2B5E"/>
            </a:solidFill>
            <a:prstDash val="solid"/>
          </a:ln>
        </p:spPr>
        <p:txBody>
          <a:bodyPr/>
          <a:lstStyle/>
          <a:p>
            <a:endParaRPr lang="en-US"/>
          </a:p>
        </p:txBody>
      </p:sp>
      <p:sp>
        <p:nvSpPr>
          <p:cNvPr id="7" name="Shape 4"/>
          <p:cNvSpPr/>
          <p:nvPr/>
        </p:nvSpPr>
        <p:spPr>
          <a:xfrm>
            <a:off x="960120" y="1737360"/>
            <a:ext cx="1737360" cy="2194560"/>
          </a:xfrm>
          <a:prstGeom prst="rect">
            <a:avLst/>
          </a:prstGeom>
          <a:solidFill>
            <a:srgbClr val="FFFFFF"/>
          </a:solidFill>
          <a:ln w="12700">
            <a:solidFill>
              <a:srgbClr val="FFFFFF"/>
            </a:solidFill>
            <a:prstDash val="solid"/>
          </a:ln>
        </p:spPr>
        <p:txBody>
          <a:bodyPr/>
          <a:lstStyle/>
          <a:p>
            <a:endParaRPr lang="en-US"/>
          </a:p>
        </p:txBody>
      </p:sp>
      <p:sp>
        <p:nvSpPr>
          <p:cNvPr id="8" name="Shape 5"/>
          <p:cNvSpPr/>
          <p:nvPr/>
        </p:nvSpPr>
        <p:spPr>
          <a:xfrm>
            <a:off x="1051560" y="2011680"/>
            <a:ext cx="1554480" cy="64008"/>
          </a:xfrm>
          <a:prstGeom prst="rect">
            <a:avLst/>
          </a:prstGeom>
          <a:solidFill>
            <a:srgbClr val="E8EEF8"/>
          </a:solidFill>
          <a:ln w="12700">
            <a:solidFill>
              <a:srgbClr val="E8EEF8"/>
            </a:solidFill>
            <a:prstDash val="solid"/>
          </a:ln>
        </p:spPr>
        <p:txBody>
          <a:bodyPr/>
          <a:lstStyle/>
          <a:p>
            <a:endParaRPr lang="en-US"/>
          </a:p>
        </p:txBody>
      </p:sp>
      <p:sp>
        <p:nvSpPr>
          <p:cNvPr id="9" name="Shape 6"/>
          <p:cNvSpPr/>
          <p:nvPr/>
        </p:nvSpPr>
        <p:spPr>
          <a:xfrm>
            <a:off x="1051560" y="2240280"/>
            <a:ext cx="1554480" cy="64008"/>
          </a:xfrm>
          <a:prstGeom prst="rect">
            <a:avLst/>
          </a:prstGeom>
          <a:solidFill>
            <a:srgbClr val="E8EEF8"/>
          </a:solidFill>
          <a:ln w="12700">
            <a:solidFill>
              <a:srgbClr val="E8EEF8"/>
            </a:solidFill>
            <a:prstDash val="solid"/>
          </a:ln>
        </p:spPr>
        <p:txBody>
          <a:bodyPr/>
          <a:lstStyle/>
          <a:p>
            <a:endParaRPr lang="en-US"/>
          </a:p>
        </p:txBody>
      </p:sp>
      <p:sp>
        <p:nvSpPr>
          <p:cNvPr id="10" name="Shape 7"/>
          <p:cNvSpPr/>
          <p:nvPr/>
        </p:nvSpPr>
        <p:spPr>
          <a:xfrm>
            <a:off x="1051560" y="2468880"/>
            <a:ext cx="1554480" cy="64008"/>
          </a:xfrm>
          <a:prstGeom prst="rect">
            <a:avLst/>
          </a:prstGeom>
          <a:solidFill>
            <a:srgbClr val="E8EEF8"/>
          </a:solidFill>
          <a:ln w="12700">
            <a:solidFill>
              <a:srgbClr val="E8EEF8"/>
            </a:solidFill>
            <a:prstDash val="solid"/>
          </a:ln>
        </p:spPr>
        <p:txBody>
          <a:bodyPr/>
          <a:lstStyle/>
          <a:p>
            <a:endParaRPr lang="en-US"/>
          </a:p>
        </p:txBody>
      </p:sp>
      <p:sp>
        <p:nvSpPr>
          <p:cNvPr id="11" name="Shape 8"/>
          <p:cNvSpPr/>
          <p:nvPr/>
        </p:nvSpPr>
        <p:spPr>
          <a:xfrm>
            <a:off x="1051560" y="2697480"/>
            <a:ext cx="1097280" cy="64008"/>
          </a:xfrm>
          <a:prstGeom prst="rect">
            <a:avLst/>
          </a:prstGeom>
          <a:solidFill>
            <a:srgbClr val="F7A81B"/>
          </a:solidFill>
          <a:ln w="12700">
            <a:solidFill>
              <a:srgbClr val="F7A81B"/>
            </a:solidFill>
            <a:prstDash val="solid"/>
          </a:ln>
        </p:spPr>
        <p:txBody>
          <a:bodyPr/>
          <a:lstStyle/>
          <a:p>
            <a:endParaRPr lang="en-US"/>
          </a:p>
        </p:txBody>
      </p:sp>
      <p:sp>
        <p:nvSpPr>
          <p:cNvPr id="12" name="Text 9"/>
          <p:cNvSpPr/>
          <p:nvPr/>
        </p:nvSpPr>
        <p:spPr>
          <a:xfrm>
            <a:off x="457200" y="2926080"/>
            <a:ext cx="2743200" cy="822960"/>
          </a:xfrm>
          <a:prstGeom prst="rect">
            <a:avLst/>
          </a:prstGeom>
          <a:noFill/>
          <a:ln/>
        </p:spPr>
        <p:txBody>
          <a:bodyPr wrap="square" rtlCol="0" anchor="ctr"/>
          <a:lstStyle/>
          <a:p>
            <a:pPr marL="0" indent="0" algn="ctr">
              <a:buNone/>
            </a:pPr>
            <a:r>
              <a:rPr lang="en-US" sz="2000" b="1" dirty="0">
                <a:solidFill>
                  <a:srgbClr val="F7A81B"/>
                </a:solidFill>
                <a:latin typeface="Arial Black" pitchFamily="34" charset="0"/>
                <a:ea typeface="Arial Black" pitchFamily="34" charset="-122"/>
                <a:cs typeface="Arial Black" pitchFamily="34" charset="-120"/>
              </a:rPr>
              <a:t>CLUB</a:t>
            </a:r>
            <a:endParaRPr lang="en-US" sz="2000" dirty="0"/>
          </a:p>
          <a:p>
            <a:pPr marL="0" indent="0" algn="ctr">
              <a:buNone/>
            </a:pPr>
            <a:r>
              <a:rPr lang="en-US" sz="2000" b="1" dirty="0">
                <a:solidFill>
                  <a:srgbClr val="F7A81B"/>
                </a:solidFill>
                <a:latin typeface="Arial Black" pitchFamily="34" charset="0"/>
                <a:ea typeface="Arial Black" pitchFamily="34" charset="-122"/>
                <a:cs typeface="Arial Black" pitchFamily="34" charset="-120"/>
              </a:rPr>
              <a:t>BYLAWS</a:t>
            </a:r>
            <a:endParaRPr lang="en-US" sz="2000" dirty="0"/>
          </a:p>
        </p:txBody>
      </p:sp>
      <p:sp>
        <p:nvSpPr>
          <p:cNvPr id="13" name="Shape 10"/>
          <p:cNvSpPr/>
          <p:nvPr/>
        </p:nvSpPr>
        <p:spPr>
          <a:xfrm>
            <a:off x="3520440" y="1325880"/>
            <a:ext cx="5257800" cy="3291840"/>
          </a:xfrm>
          <a:prstGeom prst="rect">
            <a:avLst/>
          </a:prstGeom>
          <a:solidFill>
            <a:srgbClr val="E8EEF8"/>
          </a:solidFill>
          <a:ln w="12700">
            <a:solidFill>
              <a:srgbClr val="E8EEF8"/>
            </a:solidFill>
            <a:prstDash val="solid"/>
          </a:ln>
        </p:spPr>
        <p:txBody>
          <a:bodyPr/>
          <a:lstStyle/>
          <a:p>
            <a:endParaRPr lang="en-US"/>
          </a:p>
        </p:txBody>
      </p:sp>
      <p:sp>
        <p:nvSpPr>
          <p:cNvPr id="14" name="Text 11"/>
          <p:cNvSpPr/>
          <p:nvPr/>
        </p:nvSpPr>
        <p:spPr>
          <a:xfrm>
            <a:off x="3657600" y="1463040"/>
            <a:ext cx="4983480" cy="320040"/>
          </a:xfrm>
          <a:prstGeom prst="rect">
            <a:avLst/>
          </a:prstGeom>
          <a:noFill/>
          <a:ln/>
        </p:spPr>
        <p:txBody>
          <a:bodyPr wrap="square" lIns="0" tIns="0" rIns="0" bIns="0" rtlCol="0" anchor="ctr"/>
          <a:lstStyle/>
          <a:p>
            <a:pPr marL="0" indent="0">
              <a:buNone/>
            </a:pPr>
            <a:r>
              <a:rPr lang="en-US" sz="1100" b="1" kern="0" spc="100" dirty="0">
                <a:solidFill>
                  <a:srgbClr val="17458F"/>
                </a:solidFill>
              </a:rPr>
              <a:t>WHY IT MATTERS</a:t>
            </a:r>
            <a:endParaRPr lang="en-US" sz="1100" dirty="0"/>
          </a:p>
        </p:txBody>
      </p:sp>
      <p:sp>
        <p:nvSpPr>
          <p:cNvPr id="15" name="Text 12"/>
          <p:cNvSpPr/>
          <p:nvPr/>
        </p:nvSpPr>
        <p:spPr>
          <a:xfrm>
            <a:off x="3703320" y="1874520"/>
            <a:ext cx="4846320" cy="2560320"/>
          </a:xfrm>
          <a:prstGeom prst="rect">
            <a:avLst/>
          </a:prstGeom>
          <a:noFill/>
          <a:ln/>
        </p:spPr>
        <p:txBody>
          <a:bodyPr wrap="square" rtlCol="0" anchor="ctr"/>
          <a:lstStyle/>
          <a:p>
            <a:pPr marL="342900" indent="-342900">
              <a:buSzPct val="100000"/>
              <a:buChar char="•"/>
            </a:pPr>
            <a:r>
              <a:rPr lang="en-US" sz="1300" dirty="0">
                <a:solidFill>
                  <a:srgbClr val="333333"/>
                </a:solidFill>
                <a:latin typeface="Calibri" pitchFamily="34" charset="0"/>
                <a:ea typeface="Calibri" pitchFamily="34" charset="-122"/>
                <a:cs typeface="Calibri" pitchFamily="34" charset="-120"/>
              </a:rPr>
              <a:t>Defines how your club operates day-to-day</a:t>
            </a:r>
            <a:endParaRPr lang="en-US" sz="1300" dirty="0"/>
          </a:p>
          <a:p>
            <a:pPr marL="342900" indent="-342900">
              <a:buSzPct val="100000"/>
              <a:buChar char="•"/>
            </a:pPr>
            <a:r>
              <a:rPr lang="en-US" sz="1300" dirty="0">
                <a:solidFill>
                  <a:srgbClr val="333333"/>
                </a:solidFill>
                <a:latin typeface="Calibri" pitchFamily="34" charset="0"/>
                <a:ea typeface="Calibri" pitchFamily="34" charset="-122"/>
                <a:cs typeface="Calibri" pitchFamily="34" charset="-120"/>
              </a:rPr>
              <a:t>Outdated bylaws can create gaps when serious issues arise </a:t>
            </a:r>
          </a:p>
          <a:p>
            <a:pPr marL="342900" indent="-342900">
              <a:buSzPct val="100000"/>
              <a:buChar char="•"/>
            </a:pPr>
            <a:r>
              <a:rPr lang="en-US" sz="1300" dirty="0">
                <a:solidFill>
                  <a:srgbClr val="333333"/>
                </a:solidFill>
                <a:latin typeface="Calibri" pitchFamily="34" charset="0"/>
                <a:ea typeface="Calibri" pitchFamily="34" charset="-122"/>
                <a:cs typeface="Calibri" pitchFamily="34" charset="-120"/>
              </a:rPr>
              <a:t>Clear bylaws provide a fair, consistent process to follow</a:t>
            </a:r>
            <a:endParaRPr lang="en-US" sz="1300" dirty="0"/>
          </a:p>
          <a:p>
            <a:pPr marL="342900" indent="-342900">
              <a:buSzPct val="100000"/>
              <a:buChar char="•"/>
            </a:pPr>
            <a:r>
              <a:rPr lang="en-US" sz="1300" dirty="0">
                <a:solidFill>
                  <a:srgbClr val="333333"/>
                </a:solidFill>
                <a:latin typeface="Calibri" pitchFamily="34" charset="0"/>
                <a:ea typeface="Calibri" pitchFamily="34" charset="-122"/>
                <a:cs typeface="Calibri" pitchFamily="34" charset="-120"/>
              </a:rPr>
              <a:t>Keeping them current ensures your structure reflects your membership's needs and culture</a:t>
            </a:r>
            <a:endParaRPr lang="en-US" sz="1300" dirty="0"/>
          </a:p>
          <a:p>
            <a:pPr marL="342900" indent="-342900">
              <a:buSzPct val="100000"/>
              <a:buChar char="•"/>
            </a:pPr>
            <a:r>
              <a:rPr lang="en-US" sz="1300" b="1" dirty="0">
                <a:solidFill>
                  <a:srgbClr val="17458F"/>
                </a:solidFill>
                <a:latin typeface="Calibri" pitchFamily="34" charset="0"/>
                <a:ea typeface="Calibri" pitchFamily="34" charset="-122"/>
                <a:cs typeface="Calibri" pitchFamily="34" charset="-120"/>
              </a:rPr>
              <a:t>Contact your MGX team (Angela or Haris) for guidance on reviewing or updating your bylaws</a:t>
            </a:r>
            <a:endParaRPr lang="en-US" sz="1300" dirty="0"/>
          </a:p>
        </p:txBody>
      </p:sp>
      <p:sp>
        <p:nvSpPr>
          <p:cNvPr id="16" name="Shape 13"/>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17" name="Text 14"/>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D2B5E"/>
        </a:solidFill>
        <a:effectLst/>
      </p:bgPr>
    </p:bg>
    <p:spTree>
      <p:nvGrpSpPr>
        <p:cNvPr id="1" name=""/>
        <p:cNvGrpSpPr/>
        <p:nvPr/>
      </p:nvGrpSpPr>
      <p:grpSpPr>
        <a:xfrm>
          <a:off x="0" y="0"/>
          <a:ext cx="0" cy="0"/>
          <a:chOff x="0" y="0"/>
          <a:chExt cx="0" cy="0"/>
        </a:xfrm>
      </p:grpSpPr>
      <p:pic>
        <p:nvPicPr>
          <p:cNvPr id="2" name="Image 0" descr="/home/claude/unpacked/ppt/media/image2.png"/>
          <p:cNvPicPr>
            <a:picLocks noChangeAspect="1"/>
          </p:cNvPicPr>
          <p:nvPr/>
        </p:nvPicPr>
        <p:blipFill>
          <a:blip r:embed="rId3">
            <a:alphaModFix amt="15000"/>
          </a:blip>
          <a:stretch>
            <a:fillRect/>
          </a:stretch>
        </p:blipFill>
        <p:spPr>
          <a:xfrm>
            <a:off x="5943600" y="731520"/>
            <a:ext cx="3474720" cy="3474720"/>
          </a:xfrm>
          <a:prstGeom prst="rect">
            <a:avLst/>
          </a:prstGeom>
        </p:spPr>
      </p:pic>
      <p:sp>
        <p:nvSpPr>
          <p:cNvPr id="3"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4" name="Image 1" descr="/home/claude/unpacked/ppt/media/image4.png"/>
          <p:cNvPicPr>
            <a:picLocks noChangeAspect="1"/>
          </p:cNvPicPr>
          <p:nvPr/>
        </p:nvPicPr>
        <p:blipFill>
          <a:blip r:embed="rId4"/>
          <a:stretch>
            <a:fillRect/>
          </a:stretch>
        </p:blipFill>
        <p:spPr>
          <a:xfrm>
            <a:off x="274320" y="91440"/>
            <a:ext cx="2743200" cy="530352"/>
          </a:xfrm>
          <a:prstGeom prst="rect">
            <a:avLst/>
          </a:prstGeom>
        </p:spPr>
      </p:pic>
      <p:sp>
        <p:nvSpPr>
          <p:cNvPr id="5" name="Shape 1"/>
          <p:cNvSpPr/>
          <p:nvPr/>
        </p:nvSpPr>
        <p:spPr>
          <a:xfrm>
            <a:off x="457200" y="2286000"/>
            <a:ext cx="64008" cy="1097280"/>
          </a:xfrm>
          <a:prstGeom prst="rect">
            <a:avLst/>
          </a:prstGeom>
          <a:solidFill>
            <a:srgbClr val="F7A81B"/>
          </a:solidFill>
          <a:ln w="12700">
            <a:solidFill>
              <a:srgbClr val="F7A81B"/>
            </a:solidFill>
            <a:prstDash val="solid"/>
          </a:ln>
        </p:spPr>
        <p:txBody>
          <a:bodyPr/>
          <a:lstStyle/>
          <a:p>
            <a:endParaRPr lang="en-US"/>
          </a:p>
        </p:txBody>
      </p:sp>
      <p:sp>
        <p:nvSpPr>
          <p:cNvPr id="6" name="Text 2"/>
          <p:cNvSpPr/>
          <p:nvPr/>
        </p:nvSpPr>
        <p:spPr>
          <a:xfrm>
            <a:off x="640080" y="2103120"/>
            <a:ext cx="7772400" cy="1371600"/>
          </a:xfrm>
          <a:prstGeom prst="rect">
            <a:avLst/>
          </a:prstGeom>
          <a:noFill/>
          <a:ln/>
        </p:spPr>
        <p:txBody>
          <a:bodyPr wrap="square" rtlCol="0" anchor="ctr"/>
          <a:lstStyle/>
          <a:p>
            <a:pPr marL="0" indent="0">
              <a:buNone/>
            </a:pPr>
            <a:r>
              <a:rPr lang="en-US" sz="4400" b="1" dirty="0">
                <a:solidFill>
                  <a:srgbClr val="FFFFFF"/>
                </a:solidFill>
                <a:latin typeface="Arial Black" pitchFamily="34" charset="0"/>
                <a:ea typeface="Arial Black" pitchFamily="34" charset="-122"/>
                <a:cs typeface="Arial Black" pitchFamily="34" charset="-120"/>
              </a:rPr>
              <a:t>ADULT HARASSMENT</a:t>
            </a:r>
            <a:endParaRPr lang="en-US" sz="4400" dirty="0"/>
          </a:p>
          <a:p>
            <a:pPr marL="0" indent="0">
              <a:buNone/>
            </a:pPr>
            <a:r>
              <a:rPr lang="en-US" sz="4400" b="1" dirty="0">
                <a:solidFill>
                  <a:srgbClr val="FFFFFF"/>
                </a:solidFill>
                <a:latin typeface="Arial Black" pitchFamily="34" charset="0"/>
                <a:ea typeface="Arial Black" pitchFamily="34" charset="-122"/>
                <a:cs typeface="Arial Black" pitchFamily="34" charset="-120"/>
              </a:rPr>
              <a:t>FRAMEWORK</a:t>
            </a:r>
            <a:endParaRPr lang="en-US" sz="4400" dirty="0"/>
          </a:p>
        </p:txBody>
      </p:sp>
      <p:sp>
        <p:nvSpPr>
          <p:cNvPr id="7" name="Shape 3"/>
          <p:cNvSpPr/>
          <p:nvPr/>
        </p:nvSpPr>
        <p:spPr>
          <a:xfrm>
            <a:off x="0" y="4937760"/>
            <a:ext cx="9144000" cy="205740"/>
          </a:xfrm>
          <a:prstGeom prst="rect">
            <a:avLst/>
          </a:prstGeom>
          <a:solidFill>
            <a:srgbClr val="F7A81B"/>
          </a:solidFill>
          <a:ln w="12700">
            <a:solidFill>
              <a:srgbClr val="F7A81B"/>
            </a:solidFill>
            <a:prstDash val="solid"/>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Black" pitchFamily="34" charset="0"/>
                <a:ea typeface="Arial Black" pitchFamily="34" charset="-122"/>
                <a:cs typeface="Arial Black" pitchFamily="34" charset="-120"/>
              </a:rPr>
              <a:t>HOW ROTARY DEFINES HARASSMENT</a:t>
            </a:r>
            <a:endParaRPr lang="en-US" sz="2000" dirty="0"/>
          </a:p>
        </p:txBody>
      </p:sp>
      <p:sp>
        <p:nvSpPr>
          <p:cNvPr id="6" name="Text 3"/>
          <p:cNvSpPr/>
          <p:nvPr/>
        </p:nvSpPr>
        <p:spPr>
          <a:xfrm>
            <a:off x="365760" y="1298448"/>
            <a:ext cx="8412480" cy="292608"/>
          </a:xfrm>
          <a:prstGeom prst="rect">
            <a:avLst/>
          </a:prstGeom>
          <a:noFill/>
          <a:ln/>
        </p:spPr>
        <p:txBody>
          <a:bodyPr wrap="square" lIns="0" tIns="0" rIns="0" bIns="0" rtlCol="0" anchor="ctr"/>
          <a:lstStyle/>
          <a:p>
            <a:pPr marL="0" indent="0">
              <a:buNone/>
            </a:pPr>
            <a:r>
              <a:rPr lang="en-US" sz="1000" b="1" i="1" dirty="0">
                <a:solidFill>
                  <a:srgbClr val="17458F"/>
                </a:solidFill>
                <a:latin typeface="Calibri" pitchFamily="34" charset="0"/>
                <a:ea typeface="Calibri" pitchFamily="34" charset="-122"/>
                <a:cs typeface="Calibri" pitchFamily="34" charset="-120"/>
              </a:rPr>
              <a:t>Rotary Code of Policies — Section 26.120: Harassment-Free Environment at Meetings, Events, or Activities</a:t>
            </a:r>
            <a:endParaRPr lang="en-US" sz="1000" dirty="0"/>
          </a:p>
        </p:txBody>
      </p:sp>
      <p:sp>
        <p:nvSpPr>
          <p:cNvPr id="7" name="Shape 4"/>
          <p:cNvSpPr/>
          <p:nvPr/>
        </p:nvSpPr>
        <p:spPr>
          <a:xfrm>
            <a:off x="365760" y="1664208"/>
            <a:ext cx="8412480" cy="2148840"/>
          </a:xfrm>
          <a:prstGeom prst="rect">
            <a:avLst/>
          </a:prstGeom>
          <a:solidFill>
            <a:srgbClr val="0D2B5E"/>
          </a:solidFill>
          <a:ln w="12700">
            <a:solidFill>
              <a:srgbClr val="0D2B5E"/>
            </a:solidFill>
            <a:prstDash val="solid"/>
          </a:ln>
        </p:spPr>
        <p:txBody>
          <a:bodyPr/>
          <a:lstStyle/>
          <a:p>
            <a:endParaRPr lang="en-US"/>
          </a:p>
        </p:txBody>
      </p:sp>
      <p:sp>
        <p:nvSpPr>
          <p:cNvPr id="8" name="Text 5"/>
          <p:cNvSpPr/>
          <p:nvPr/>
        </p:nvSpPr>
        <p:spPr>
          <a:xfrm>
            <a:off x="457200" y="1627632"/>
            <a:ext cx="822960" cy="914400"/>
          </a:xfrm>
          <a:prstGeom prst="rect">
            <a:avLst/>
          </a:prstGeom>
          <a:noFill/>
          <a:ln/>
        </p:spPr>
        <p:txBody>
          <a:bodyPr wrap="square" lIns="0" tIns="0" rIns="0" bIns="0" rtlCol="0" anchor="ctr"/>
          <a:lstStyle/>
          <a:p>
            <a:pPr marL="0" indent="0">
              <a:buNone/>
            </a:pPr>
            <a:r>
              <a:rPr lang="en-US" sz="7000" dirty="0">
                <a:solidFill>
                  <a:srgbClr val="F7A81B"/>
                </a:solidFill>
                <a:latin typeface="Georgia" pitchFamily="34" charset="0"/>
                <a:ea typeface="Georgia" pitchFamily="34" charset="-122"/>
                <a:cs typeface="Georgia" pitchFamily="34" charset="-120"/>
              </a:rPr>
              <a:t>“</a:t>
            </a:r>
            <a:endParaRPr lang="en-US" sz="7000" dirty="0"/>
          </a:p>
        </p:txBody>
      </p:sp>
      <p:sp>
        <p:nvSpPr>
          <p:cNvPr id="9" name="Text 6"/>
          <p:cNvSpPr/>
          <p:nvPr/>
        </p:nvSpPr>
        <p:spPr>
          <a:xfrm>
            <a:off x="502920" y="1920240"/>
            <a:ext cx="8138160" cy="1737360"/>
          </a:xfrm>
          <a:prstGeom prst="rect">
            <a:avLst/>
          </a:prstGeom>
          <a:noFill/>
          <a:ln/>
        </p:spPr>
        <p:txBody>
          <a:bodyPr wrap="square" rtlCol="0" anchor="t"/>
          <a:lstStyle/>
          <a:p>
            <a:pPr marL="0" indent="0">
              <a:buNone/>
            </a:pPr>
            <a:r>
              <a:rPr lang="en-US" sz="1500" i="1" dirty="0">
                <a:solidFill>
                  <a:srgbClr val="FFFFFF"/>
                </a:solidFill>
                <a:latin typeface="Georgia" pitchFamily="34" charset="0"/>
                <a:ea typeface="Georgia" pitchFamily="34" charset="-122"/>
                <a:cs typeface="Georgia" pitchFamily="34" charset="-120"/>
              </a:rPr>
              <a:t>Rotary is committed to maintaining an environment that is free of harassment. Harassment is broadly defined as any conduct, verbal or physical, that threatens, denigrates, insults or offends a person or group based on the following characteristics: age, ethnicity, race, color, disability, religion, socioeconomic status, culture, sex, sexual orientation, or gender identity.</a:t>
            </a:r>
            <a:endParaRPr lang="en-US" sz="1500" dirty="0"/>
          </a:p>
        </p:txBody>
      </p:sp>
      <p:sp>
        <p:nvSpPr>
          <p:cNvPr id="10" name="Text 7"/>
          <p:cNvSpPr/>
          <p:nvPr/>
        </p:nvSpPr>
        <p:spPr>
          <a:xfrm>
            <a:off x="365760" y="3931920"/>
            <a:ext cx="8412480" cy="274320"/>
          </a:xfrm>
          <a:prstGeom prst="rect">
            <a:avLst/>
          </a:prstGeom>
          <a:noFill/>
          <a:ln/>
        </p:spPr>
        <p:txBody>
          <a:bodyPr wrap="square" lIns="0" tIns="0" rIns="0" bIns="0" rtlCol="0" anchor="ctr"/>
          <a:lstStyle/>
          <a:p>
            <a:pPr marL="0" indent="0">
              <a:buNone/>
            </a:pPr>
            <a:r>
              <a:rPr lang="en-US" sz="1000" b="1" kern="0" spc="100" dirty="0">
                <a:solidFill>
                  <a:srgbClr val="17458F"/>
                </a:solidFill>
              </a:rPr>
              <a:t>POLICY DISTINGUISHES THREE CATEGORIES:</a:t>
            </a:r>
            <a:endParaRPr lang="en-US" sz="1000" dirty="0"/>
          </a:p>
        </p:txBody>
      </p:sp>
      <p:sp>
        <p:nvSpPr>
          <p:cNvPr id="11" name="Shape 8"/>
          <p:cNvSpPr/>
          <p:nvPr/>
        </p:nvSpPr>
        <p:spPr>
          <a:xfrm>
            <a:off x="365760" y="4251960"/>
            <a:ext cx="2651760" cy="457200"/>
          </a:xfrm>
          <a:prstGeom prst="rect">
            <a:avLst/>
          </a:prstGeom>
          <a:solidFill>
            <a:srgbClr val="C0392B"/>
          </a:solidFill>
          <a:ln w="12700">
            <a:solidFill>
              <a:srgbClr val="C0392B"/>
            </a:solidFill>
            <a:prstDash val="solid"/>
          </a:ln>
        </p:spPr>
        <p:txBody>
          <a:bodyPr/>
          <a:lstStyle/>
          <a:p>
            <a:endParaRPr lang="en-US"/>
          </a:p>
        </p:txBody>
      </p:sp>
      <p:sp>
        <p:nvSpPr>
          <p:cNvPr id="12" name="Text 9"/>
          <p:cNvSpPr/>
          <p:nvPr/>
        </p:nvSpPr>
        <p:spPr>
          <a:xfrm>
            <a:off x="457200" y="4251960"/>
            <a:ext cx="2468880"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Sexual Harassment / Abuse</a:t>
            </a:r>
            <a:endParaRPr lang="en-US" sz="1100" dirty="0"/>
          </a:p>
        </p:txBody>
      </p:sp>
      <p:sp>
        <p:nvSpPr>
          <p:cNvPr id="13" name="Shape 10"/>
          <p:cNvSpPr/>
          <p:nvPr/>
        </p:nvSpPr>
        <p:spPr>
          <a:xfrm>
            <a:off x="3246120" y="4251960"/>
            <a:ext cx="2651760" cy="457200"/>
          </a:xfrm>
          <a:prstGeom prst="rect">
            <a:avLst/>
          </a:prstGeom>
          <a:solidFill>
            <a:srgbClr val="E67E22"/>
          </a:solidFill>
          <a:ln w="12700">
            <a:solidFill>
              <a:srgbClr val="E67E22"/>
            </a:solidFill>
            <a:prstDash val="solid"/>
          </a:ln>
        </p:spPr>
        <p:txBody>
          <a:bodyPr/>
          <a:lstStyle/>
          <a:p>
            <a:endParaRPr lang="en-US"/>
          </a:p>
        </p:txBody>
      </p:sp>
      <p:sp>
        <p:nvSpPr>
          <p:cNvPr id="14" name="Text 11"/>
          <p:cNvSpPr/>
          <p:nvPr/>
        </p:nvSpPr>
        <p:spPr>
          <a:xfrm>
            <a:off x="3337560" y="4251960"/>
            <a:ext cx="2468880"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Severe &amp;/or Pervasive Harassment</a:t>
            </a:r>
            <a:endParaRPr lang="en-US" sz="1100" dirty="0"/>
          </a:p>
        </p:txBody>
      </p:sp>
      <p:sp>
        <p:nvSpPr>
          <p:cNvPr id="15" name="Shape 12"/>
          <p:cNvSpPr/>
          <p:nvPr/>
        </p:nvSpPr>
        <p:spPr>
          <a:xfrm>
            <a:off x="6126480" y="4251960"/>
            <a:ext cx="2651760" cy="457200"/>
          </a:xfrm>
          <a:prstGeom prst="rect">
            <a:avLst/>
          </a:prstGeom>
          <a:solidFill>
            <a:srgbClr val="2980B9"/>
          </a:solidFill>
          <a:ln w="12700">
            <a:solidFill>
              <a:srgbClr val="2980B9"/>
            </a:solidFill>
            <a:prstDash val="solid"/>
          </a:ln>
        </p:spPr>
        <p:txBody>
          <a:bodyPr/>
          <a:lstStyle/>
          <a:p>
            <a:endParaRPr lang="en-US"/>
          </a:p>
        </p:txBody>
      </p:sp>
      <p:sp>
        <p:nvSpPr>
          <p:cNvPr id="16" name="Text 13"/>
          <p:cNvSpPr/>
          <p:nvPr/>
        </p:nvSpPr>
        <p:spPr>
          <a:xfrm>
            <a:off x="6217920" y="4251960"/>
            <a:ext cx="2468880"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Other Inappropriate Conduct</a:t>
            </a:r>
            <a:endParaRPr lang="en-US" sz="1100" dirty="0"/>
          </a:p>
        </p:txBody>
      </p:sp>
      <p:sp>
        <p:nvSpPr>
          <p:cNvPr id="17" name="Shape 14"/>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18" name="Text 15"/>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1800" b="1" dirty="0">
                <a:solidFill>
                  <a:srgbClr val="FFFFFF"/>
                </a:solidFill>
                <a:latin typeface="Arial Black" pitchFamily="34" charset="0"/>
                <a:ea typeface="Arial Black" pitchFamily="34" charset="-122"/>
                <a:cs typeface="Arial Black" pitchFamily="34" charset="-120"/>
              </a:rPr>
              <a:t>HARASSMENT: REQUIRED ACTIONS &amp; CONSEQUENCES</a:t>
            </a:r>
            <a:endParaRPr lang="en-US" sz="1800" dirty="0"/>
          </a:p>
        </p:txBody>
      </p:sp>
      <p:sp>
        <p:nvSpPr>
          <p:cNvPr id="6" name="Shape 3"/>
          <p:cNvSpPr/>
          <p:nvPr/>
        </p:nvSpPr>
        <p:spPr>
          <a:xfrm>
            <a:off x="365760" y="1298448"/>
            <a:ext cx="4114800" cy="3337560"/>
          </a:xfrm>
          <a:prstGeom prst="rect">
            <a:avLst/>
          </a:prstGeom>
          <a:solidFill>
            <a:srgbClr val="FDF2F2"/>
          </a:solidFill>
          <a:ln w="12700">
            <a:solidFill>
              <a:srgbClr val="FFCCCC"/>
            </a:solidFill>
            <a:prstDash val="solid"/>
          </a:ln>
        </p:spPr>
        <p:txBody>
          <a:bodyPr/>
          <a:lstStyle/>
          <a:p>
            <a:endParaRPr lang="en-US"/>
          </a:p>
        </p:txBody>
      </p:sp>
      <p:sp>
        <p:nvSpPr>
          <p:cNvPr id="7" name="Shape 4"/>
          <p:cNvSpPr/>
          <p:nvPr/>
        </p:nvSpPr>
        <p:spPr>
          <a:xfrm>
            <a:off x="365760" y="1298448"/>
            <a:ext cx="4114800" cy="91440"/>
          </a:xfrm>
          <a:prstGeom prst="rect">
            <a:avLst/>
          </a:prstGeom>
          <a:solidFill>
            <a:srgbClr val="C0392B"/>
          </a:solidFill>
          <a:ln w="12700">
            <a:solidFill>
              <a:srgbClr val="C0392B"/>
            </a:solidFill>
            <a:prstDash val="solid"/>
          </a:ln>
        </p:spPr>
        <p:txBody>
          <a:bodyPr/>
          <a:lstStyle/>
          <a:p>
            <a:endParaRPr lang="en-US"/>
          </a:p>
        </p:txBody>
      </p:sp>
      <p:sp>
        <p:nvSpPr>
          <p:cNvPr id="8" name="Text 5"/>
          <p:cNvSpPr/>
          <p:nvPr/>
        </p:nvSpPr>
        <p:spPr>
          <a:xfrm>
            <a:off x="502920" y="1444752"/>
            <a:ext cx="3840480" cy="274320"/>
          </a:xfrm>
          <a:prstGeom prst="rect">
            <a:avLst/>
          </a:prstGeom>
          <a:noFill/>
          <a:ln/>
        </p:spPr>
        <p:txBody>
          <a:bodyPr wrap="square" lIns="0" tIns="0" rIns="0" bIns="0" rtlCol="0" anchor="ctr"/>
          <a:lstStyle/>
          <a:p>
            <a:pPr marL="0" indent="0">
              <a:buNone/>
            </a:pPr>
            <a:r>
              <a:rPr lang="en-US" sz="1000" b="1" kern="0" spc="100" dirty="0">
                <a:solidFill>
                  <a:srgbClr val="C0392B"/>
                </a:solidFill>
              </a:rPr>
              <a:t>IF FOUND TO HAVE ENGAGED IN:</a:t>
            </a:r>
            <a:endParaRPr lang="en-US" sz="1000" dirty="0"/>
          </a:p>
        </p:txBody>
      </p:sp>
      <p:sp>
        <p:nvSpPr>
          <p:cNvPr id="9" name="Text 6"/>
          <p:cNvSpPr/>
          <p:nvPr/>
        </p:nvSpPr>
        <p:spPr>
          <a:xfrm>
            <a:off x="548640" y="1755648"/>
            <a:ext cx="3749040" cy="685800"/>
          </a:xfrm>
          <a:prstGeom prst="rect">
            <a:avLst/>
          </a:prstGeom>
          <a:noFill/>
          <a:ln/>
        </p:spPr>
        <p:txBody>
          <a:bodyPr wrap="square" rtlCol="0" anchor="ctr"/>
          <a:lstStyle/>
          <a:p>
            <a:pPr marL="342900" indent="-342900">
              <a:buSzPct val="100000"/>
              <a:buChar char="•"/>
            </a:pPr>
            <a:r>
              <a:rPr lang="en-US" sz="1300" b="1" dirty="0">
                <a:solidFill>
                  <a:srgbClr val="0D2B5E"/>
                </a:solidFill>
                <a:latin typeface="Calibri" pitchFamily="34" charset="0"/>
                <a:ea typeface="Calibri" pitchFamily="34" charset="-122"/>
                <a:cs typeface="Calibri" pitchFamily="34" charset="-120"/>
              </a:rPr>
              <a:t>Sexual harassment or abuse</a:t>
            </a:r>
            <a:endParaRPr lang="en-US" sz="1300" dirty="0"/>
          </a:p>
          <a:p>
            <a:pPr marL="342900" indent="-342900">
              <a:buSzPct val="100000"/>
              <a:buChar char="•"/>
            </a:pPr>
            <a:r>
              <a:rPr lang="en-US" sz="1300" b="1" dirty="0">
                <a:solidFill>
                  <a:srgbClr val="0D2B5E"/>
                </a:solidFill>
                <a:latin typeface="Calibri" pitchFamily="34" charset="0"/>
                <a:ea typeface="Calibri" pitchFamily="34" charset="-122"/>
                <a:cs typeface="Calibri" pitchFamily="34" charset="-120"/>
              </a:rPr>
              <a:t>Severe and/or pervasive harassment</a:t>
            </a:r>
            <a:endParaRPr lang="en-US" sz="1300" dirty="0"/>
          </a:p>
        </p:txBody>
      </p:sp>
      <p:sp>
        <p:nvSpPr>
          <p:cNvPr id="10" name="Shape 7"/>
          <p:cNvSpPr/>
          <p:nvPr/>
        </p:nvSpPr>
        <p:spPr>
          <a:xfrm>
            <a:off x="502920" y="2514600"/>
            <a:ext cx="3749040" cy="27432"/>
          </a:xfrm>
          <a:prstGeom prst="rect">
            <a:avLst/>
          </a:prstGeom>
          <a:solidFill>
            <a:srgbClr val="C0392B"/>
          </a:solidFill>
          <a:ln w="12700">
            <a:solidFill>
              <a:srgbClr val="C0392B"/>
            </a:solidFill>
            <a:prstDash val="solid"/>
          </a:ln>
        </p:spPr>
        <p:txBody>
          <a:bodyPr/>
          <a:lstStyle/>
          <a:p>
            <a:endParaRPr lang="en-US"/>
          </a:p>
        </p:txBody>
      </p:sp>
      <p:sp>
        <p:nvSpPr>
          <p:cNvPr id="11" name="Text 8"/>
          <p:cNvSpPr/>
          <p:nvPr/>
        </p:nvSpPr>
        <p:spPr>
          <a:xfrm>
            <a:off x="502920" y="2587752"/>
            <a:ext cx="3749040" cy="274320"/>
          </a:xfrm>
          <a:prstGeom prst="rect">
            <a:avLst/>
          </a:prstGeom>
          <a:noFill/>
          <a:ln/>
        </p:spPr>
        <p:txBody>
          <a:bodyPr wrap="square" lIns="0" tIns="0" rIns="0" bIns="0" rtlCol="0" anchor="ctr"/>
          <a:lstStyle/>
          <a:p>
            <a:pPr marL="0" indent="0">
              <a:buNone/>
            </a:pPr>
            <a:r>
              <a:rPr lang="en-US" sz="1000" b="1" kern="0" spc="100" dirty="0">
                <a:solidFill>
                  <a:srgbClr val="C0392B"/>
                </a:solidFill>
              </a:rPr>
              <a:t>REQUIRED CONSEQUENCES:</a:t>
            </a:r>
            <a:endParaRPr lang="en-US" sz="1000" dirty="0"/>
          </a:p>
        </p:txBody>
      </p:sp>
      <p:sp>
        <p:nvSpPr>
          <p:cNvPr id="12" name="Text 9"/>
          <p:cNvSpPr/>
          <p:nvPr/>
        </p:nvSpPr>
        <p:spPr>
          <a:xfrm>
            <a:off x="548640" y="2907792"/>
            <a:ext cx="3749040" cy="1600200"/>
          </a:xfrm>
          <a:prstGeom prst="rect">
            <a:avLst/>
          </a:prstGeom>
          <a:noFill/>
          <a:ln/>
        </p:spPr>
        <p:txBody>
          <a:bodyPr wrap="square" rtlCol="0" anchor="ctr"/>
          <a:lstStyle/>
          <a:p>
            <a:pPr marL="342900" indent="-342900">
              <a:buSzPct val="100000"/>
              <a:buChar char="•"/>
            </a:pPr>
            <a:r>
              <a:rPr lang="en-US" sz="1200" dirty="0">
                <a:solidFill>
                  <a:srgbClr val="333333"/>
                </a:solidFill>
                <a:latin typeface="Calibri" pitchFamily="34" charset="0"/>
                <a:ea typeface="Calibri" pitchFamily="34" charset="-122"/>
                <a:cs typeface="Calibri" pitchFamily="34" charset="-120"/>
              </a:rPr>
              <a:t>Terminate membership</a:t>
            </a:r>
            <a:endParaRPr lang="en-US" sz="1200" dirty="0"/>
          </a:p>
          <a:p>
            <a:pPr marL="342900" indent="-342900">
              <a:buSzPct val="100000"/>
              <a:buChar char="•"/>
            </a:pPr>
            <a:r>
              <a:rPr lang="en-US" sz="1200" dirty="0">
                <a:solidFill>
                  <a:srgbClr val="333333"/>
                </a:solidFill>
                <a:latin typeface="Calibri" pitchFamily="34" charset="0"/>
                <a:ea typeface="Calibri" pitchFamily="34" charset="-122"/>
                <a:cs typeface="Calibri" pitchFamily="34" charset="-120"/>
              </a:rPr>
              <a:t>Notify RI</a:t>
            </a:r>
            <a:endParaRPr lang="en-US" sz="1200" dirty="0"/>
          </a:p>
          <a:p>
            <a:pPr marL="342900" indent="-342900">
              <a:buSzPct val="100000"/>
              <a:buChar char="•"/>
            </a:pPr>
            <a:r>
              <a:rPr lang="en-US" sz="1200" dirty="0">
                <a:solidFill>
                  <a:srgbClr val="333333"/>
                </a:solidFill>
                <a:latin typeface="Calibri" pitchFamily="34" charset="0"/>
                <a:ea typeface="Calibri" pitchFamily="34" charset="-122"/>
                <a:cs typeface="Calibri" pitchFamily="34" charset="-120"/>
              </a:rPr>
              <a:t>Individual ineligible for future membership</a:t>
            </a:r>
            <a:endParaRPr lang="en-US" sz="1200" dirty="0"/>
          </a:p>
          <a:p>
            <a:pPr marL="342900" indent="-342900">
              <a:buSzPct val="100000"/>
              <a:buChar char="•"/>
            </a:pPr>
            <a:r>
              <a:rPr lang="en-US" sz="1200" dirty="0">
                <a:solidFill>
                  <a:srgbClr val="333333"/>
                </a:solidFill>
                <a:latin typeface="Calibri" pitchFamily="34" charset="0"/>
                <a:ea typeface="Calibri" pitchFamily="34" charset="-122"/>
                <a:cs typeface="Calibri" pitchFamily="34" charset="-120"/>
              </a:rPr>
              <a:t>Barred from youth program participation</a:t>
            </a:r>
            <a:endParaRPr lang="en-US" sz="1200" dirty="0"/>
          </a:p>
        </p:txBody>
      </p:sp>
      <p:sp>
        <p:nvSpPr>
          <p:cNvPr id="13" name="Shape 10"/>
          <p:cNvSpPr/>
          <p:nvPr/>
        </p:nvSpPr>
        <p:spPr>
          <a:xfrm>
            <a:off x="4663440" y="1298448"/>
            <a:ext cx="4114800" cy="3337560"/>
          </a:xfrm>
          <a:prstGeom prst="rect">
            <a:avLst/>
          </a:prstGeom>
          <a:solidFill>
            <a:srgbClr val="E8EEF8"/>
          </a:solidFill>
          <a:ln w="12700">
            <a:solidFill>
              <a:srgbClr val="C5D8F0"/>
            </a:solidFill>
            <a:prstDash val="solid"/>
          </a:ln>
        </p:spPr>
        <p:txBody>
          <a:bodyPr/>
          <a:lstStyle/>
          <a:p>
            <a:endParaRPr lang="en-US"/>
          </a:p>
        </p:txBody>
      </p:sp>
      <p:sp>
        <p:nvSpPr>
          <p:cNvPr id="14" name="Shape 11"/>
          <p:cNvSpPr/>
          <p:nvPr/>
        </p:nvSpPr>
        <p:spPr>
          <a:xfrm>
            <a:off x="4663440" y="1298448"/>
            <a:ext cx="4114800" cy="91440"/>
          </a:xfrm>
          <a:prstGeom prst="rect">
            <a:avLst/>
          </a:prstGeom>
          <a:solidFill>
            <a:srgbClr val="2980B9"/>
          </a:solidFill>
          <a:ln w="12700">
            <a:solidFill>
              <a:srgbClr val="2980B9"/>
            </a:solidFill>
            <a:prstDash val="solid"/>
          </a:ln>
        </p:spPr>
        <p:txBody>
          <a:bodyPr/>
          <a:lstStyle/>
          <a:p>
            <a:endParaRPr lang="en-US"/>
          </a:p>
        </p:txBody>
      </p:sp>
      <p:sp>
        <p:nvSpPr>
          <p:cNvPr id="15" name="Text 12"/>
          <p:cNvSpPr/>
          <p:nvPr/>
        </p:nvSpPr>
        <p:spPr>
          <a:xfrm>
            <a:off x="4800600" y="1444752"/>
            <a:ext cx="3840480" cy="274320"/>
          </a:xfrm>
          <a:prstGeom prst="rect">
            <a:avLst/>
          </a:prstGeom>
          <a:noFill/>
          <a:ln/>
        </p:spPr>
        <p:txBody>
          <a:bodyPr wrap="square" lIns="0" tIns="0" rIns="0" bIns="0" rtlCol="0" anchor="ctr"/>
          <a:lstStyle/>
          <a:p>
            <a:pPr marL="0" indent="0">
              <a:buNone/>
            </a:pPr>
            <a:r>
              <a:rPr lang="en-US" sz="1000" b="1" kern="0" spc="100" dirty="0">
                <a:solidFill>
                  <a:srgbClr val="2980B9"/>
                </a:solidFill>
              </a:rPr>
              <a:t>IF CONDUCT DOES NOT RISE TO THAT LEVEL:</a:t>
            </a:r>
            <a:endParaRPr lang="en-US" sz="1000" dirty="0"/>
          </a:p>
        </p:txBody>
      </p:sp>
      <p:sp>
        <p:nvSpPr>
          <p:cNvPr id="16" name="Text 13"/>
          <p:cNvSpPr/>
          <p:nvPr/>
        </p:nvSpPr>
        <p:spPr>
          <a:xfrm>
            <a:off x="4846320" y="1755648"/>
            <a:ext cx="3749040" cy="320040"/>
          </a:xfrm>
          <a:prstGeom prst="rect">
            <a:avLst/>
          </a:prstGeom>
          <a:noFill/>
          <a:ln/>
        </p:spPr>
        <p:txBody>
          <a:bodyPr wrap="square" rtlCol="0" anchor="ctr"/>
          <a:lstStyle/>
          <a:p>
            <a:pPr marL="0" indent="0">
              <a:buNone/>
            </a:pPr>
            <a:r>
              <a:rPr lang="en-US" sz="1300" b="1" dirty="0">
                <a:solidFill>
                  <a:srgbClr val="0D2B5E"/>
                </a:solidFill>
                <a:latin typeface="Calibri" pitchFamily="34" charset="0"/>
                <a:ea typeface="Calibri" pitchFamily="34" charset="-122"/>
                <a:cs typeface="Calibri" pitchFamily="34" charset="-120"/>
              </a:rPr>
              <a:t>Other Inappropriate Conduct</a:t>
            </a:r>
            <a:endParaRPr lang="en-US" sz="1300" dirty="0"/>
          </a:p>
        </p:txBody>
      </p:sp>
      <p:sp>
        <p:nvSpPr>
          <p:cNvPr id="17" name="Text 14"/>
          <p:cNvSpPr/>
          <p:nvPr/>
        </p:nvSpPr>
        <p:spPr>
          <a:xfrm>
            <a:off x="4846320" y="2121408"/>
            <a:ext cx="3749040" cy="320040"/>
          </a:xfrm>
          <a:prstGeom prst="rect">
            <a:avLst/>
          </a:prstGeom>
          <a:noFill/>
          <a:ln/>
        </p:spPr>
        <p:txBody>
          <a:bodyPr wrap="square" rtlCol="0" anchor="ctr"/>
          <a:lstStyle/>
          <a:p>
            <a:pPr marL="0" indent="0">
              <a:buNone/>
            </a:pPr>
            <a:r>
              <a:rPr lang="en-US" sz="1200" i="1" dirty="0">
                <a:solidFill>
                  <a:srgbClr val="555555"/>
                </a:solidFill>
                <a:latin typeface="Calibri" pitchFamily="34" charset="0"/>
                <a:ea typeface="Calibri" pitchFamily="34" charset="-122"/>
                <a:cs typeface="Calibri" pitchFamily="34" charset="-120"/>
              </a:rPr>
              <a:t>Club may choose appropriate corrective action:</a:t>
            </a:r>
            <a:endParaRPr lang="en-US" sz="1200" dirty="0"/>
          </a:p>
        </p:txBody>
      </p:sp>
      <p:sp>
        <p:nvSpPr>
          <p:cNvPr id="18" name="Shape 15"/>
          <p:cNvSpPr/>
          <p:nvPr/>
        </p:nvSpPr>
        <p:spPr>
          <a:xfrm>
            <a:off x="4800600" y="2487168"/>
            <a:ext cx="3749040" cy="27432"/>
          </a:xfrm>
          <a:prstGeom prst="rect">
            <a:avLst/>
          </a:prstGeom>
          <a:solidFill>
            <a:srgbClr val="2980B9"/>
          </a:solidFill>
          <a:ln w="12700">
            <a:solidFill>
              <a:srgbClr val="2980B9"/>
            </a:solidFill>
            <a:prstDash val="solid"/>
          </a:ln>
        </p:spPr>
        <p:txBody>
          <a:bodyPr/>
          <a:lstStyle/>
          <a:p>
            <a:endParaRPr lang="en-US"/>
          </a:p>
        </p:txBody>
      </p:sp>
      <p:sp>
        <p:nvSpPr>
          <p:cNvPr id="19" name="Text 16"/>
          <p:cNvSpPr/>
          <p:nvPr/>
        </p:nvSpPr>
        <p:spPr>
          <a:xfrm>
            <a:off x="4846320" y="2578608"/>
            <a:ext cx="3749040" cy="1920240"/>
          </a:xfrm>
          <a:prstGeom prst="rect">
            <a:avLst/>
          </a:prstGeom>
          <a:noFill/>
          <a:ln/>
        </p:spPr>
        <p:txBody>
          <a:bodyPr wrap="square" rtlCol="0" anchor="ctr"/>
          <a:lstStyle/>
          <a:p>
            <a:pPr marL="342900" indent="-342900">
              <a:buSzPct val="100000"/>
              <a:buChar char="•"/>
            </a:pPr>
            <a:r>
              <a:rPr lang="en-US" sz="1200" dirty="0">
                <a:solidFill>
                  <a:srgbClr val="333333"/>
                </a:solidFill>
                <a:latin typeface="Calibri" pitchFamily="34" charset="0"/>
                <a:ea typeface="Calibri" pitchFamily="34" charset="-122"/>
                <a:cs typeface="Calibri" pitchFamily="34" charset="-120"/>
              </a:rPr>
              <a:t>Required training or education</a:t>
            </a:r>
            <a:endParaRPr lang="en-US" sz="1200" dirty="0"/>
          </a:p>
          <a:p>
            <a:pPr marL="342900" indent="-342900">
              <a:buSzPct val="100000"/>
              <a:buChar char="•"/>
            </a:pPr>
            <a:r>
              <a:rPr lang="en-US" sz="1200" dirty="0">
                <a:solidFill>
                  <a:srgbClr val="333333"/>
                </a:solidFill>
                <a:latin typeface="Calibri" pitchFamily="34" charset="0"/>
                <a:ea typeface="Calibri" pitchFamily="34" charset="-122"/>
                <a:cs typeface="Calibri" pitchFamily="34" charset="-120"/>
              </a:rPr>
              <a:t>Behavioral agreement</a:t>
            </a:r>
            <a:endParaRPr lang="en-US" sz="1200" dirty="0"/>
          </a:p>
          <a:p>
            <a:pPr marL="342900" indent="-342900">
              <a:buSzPct val="100000"/>
              <a:buChar char="•"/>
            </a:pPr>
            <a:r>
              <a:rPr lang="en-US" sz="1200" dirty="0">
                <a:solidFill>
                  <a:srgbClr val="333333"/>
                </a:solidFill>
                <a:latin typeface="Calibri" pitchFamily="34" charset="0"/>
                <a:ea typeface="Calibri" pitchFamily="34" charset="-122"/>
                <a:cs typeface="Calibri" pitchFamily="34" charset="-120"/>
              </a:rPr>
              <a:t>Mediation</a:t>
            </a:r>
            <a:endParaRPr lang="en-US" sz="1200" dirty="0"/>
          </a:p>
          <a:p>
            <a:pPr marL="342900" indent="-342900">
              <a:buSzPct val="100000"/>
              <a:buChar char="•"/>
            </a:pPr>
            <a:r>
              <a:rPr lang="en-US" sz="1200" dirty="0">
                <a:solidFill>
                  <a:srgbClr val="333333"/>
                </a:solidFill>
                <a:latin typeface="Calibri" pitchFamily="34" charset="0"/>
                <a:ea typeface="Calibri" pitchFamily="34" charset="-122"/>
                <a:cs typeface="Calibri" pitchFamily="34" charset="-120"/>
              </a:rPr>
              <a:t>Removal from leadership roles</a:t>
            </a:r>
            <a:endParaRPr lang="en-US" sz="1200" dirty="0"/>
          </a:p>
          <a:p>
            <a:pPr marL="342900" indent="-342900">
              <a:buSzPct val="100000"/>
              <a:buChar char="•"/>
            </a:pPr>
            <a:r>
              <a:rPr lang="en-US" sz="1200" dirty="0">
                <a:solidFill>
                  <a:srgbClr val="333333"/>
                </a:solidFill>
                <a:latin typeface="Calibri" pitchFamily="34" charset="0"/>
                <a:ea typeface="Calibri" pitchFamily="34" charset="-122"/>
                <a:cs typeface="Calibri" pitchFamily="34" charset="-120"/>
              </a:rPr>
              <a:t>Suspension or termination of membership</a:t>
            </a:r>
            <a:endParaRPr lang="en-US" sz="1200" dirty="0"/>
          </a:p>
        </p:txBody>
      </p:sp>
      <p:sp>
        <p:nvSpPr>
          <p:cNvPr id="20" name="Shape 17"/>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21" name="Text 18"/>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Black" pitchFamily="34" charset="0"/>
                <a:ea typeface="Arial Black" pitchFamily="34" charset="-122"/>
                <a:cs typeface="Arial Black" pitchFamily="34" charset="-120"/>
              </a:rPr>
              <a:t>ADULT HARASSMENT: RESPONSE STEPS</a:t>
            </a:r>
            <a:endParaRPr lang="en-US" sz="2000" dirty="0"/>
          </a:p>
        </p:txBody>
      </p:sp>
      <p:sp>
        <p:nvSpPr>
          <p:cNvPr id="6" name="Shape 3"/>
          <p:cNvSpPr/>
          <p:nvPr/>
        </p:nvSpPr>
        <p:spPr>
          <a:xfrm>
            <a:off x="1417320" y="1298448"/>
            <a:ext cx="914400" cy="914400"/>
          </a:xfrm>
          <a:prstGeom prst="ellipse">
            <a:avLst/>
          </a:prstGeom>
          <a:solidFill>
            <a:srgbClr val="17458F"/>
          </a:solidFill>
          <a:ln w="12700">
            <a:solidFill>
              <a:srgbClr val="17458F"/>
            </a:solidFill>
            <a:prstDash val="solid"/>
          </a:ln>
        </p:spPr>
        <p:txBody>
          <a:bodyPr/>
          <a:lstStyle/>
          <a:p>
            <a:endParaRPr lang="en-US"/>
          </a:p>
        </p:txBody>
      </p:sp>
      <p:sp>
        <p:nvSpPr>
          <p:cNvPr id="7" name="Text 4"/>
          <p:cNvSpPr/>
          <p:nvPr/>
        </p:nvSpPr>
        <p:spPr>
          <a:xfrm>
            <a:off x="1417320" y="1298448"/>
            <a:ext cx="914400" cy="914400"/>
          </a:xfrm>
          <a:prstGeom prst="rect">
            <a:avLst/>
          </a:prstGeom>
          <a:noFill/>
          <a:ln/>
        </p:spPr>
        <p:txBody>
          <a:bodyPr wrap="square" lIns="0" tIns="0" rIns="0" bIns="0" rtlCol="0" anchor="ctr"/>
          <a:lstStyle/>
          <a:p>
            <a:pPr marL="0" indent="0" algn="ctr">
              <a:buNone/>
            </a:pPr>
            <a:r>
              <a:rPr lang="en-US" sz="3000" b="1" dirty="0">
                <a:solidFill>
                  <a:srgbClr val="FFFFFF"/>
                </a:solidFill>
              </a:rPr>
              <a:t>1</a:t>
            </a:r>
            <a:endParaRPr lang="en-US" sz="3000" dirty="0"/>
          </a:p>
        </p:txBody>
      </p:sp>
      <p:sp>
        <p:nvSpPr>
          <p:cNvPr id="8" name="Shape 5"/>
          <p:cNvSpPr/>
          <p:nvPr/>
        </p:nvSpPr>
        <p:spPr>
          <a:xfrm>
            <a:off x="2743200" y="1737360"/>
            <a:ext cx="502920" cy="54864"/>
          </a:xfrm>
          <a:prstGeom prst="rect">
            <a:avLst/>
          </a:prstGeom>
          <a:solidFill>
            <a:srgbClr val="F7A81B"/>
          </a:solidFill>
          <a:ln w="12700">
            <a:solidFill>
              <a:srgbClr val="F7A81B"/>
            </a:solidFill>
            <a:prstDash val="solid"/>
          </a:ln>
        </p:spPr>
        <p:txBody>
          <a:bodyPr/>
          <a:lstStyle/>
          <a:p>
            <a:endParaRPr lang="en-US"/>
          </a:p>
        </p:txBody>
      </p:sp>
      <p:sp>
        <p:nvSpPr>
          <p:cNvPr id="9" name="Shape 6"/>
          <p:cNvSpPr/>
          <p:nvPr/>
        </p:nvSpPr>
        <p:spPr>
          <a:xfrm>
            <a:off x="822960" y="2377440"/>
            <a:ext cx="2103120" cy="36576"/>
          </a:xfrm>
          <a:prstGeom prst="rect">
            <a:avLst/>
          </a:prstGeom>
          <a:solidFill>
            <a:srgbClr val="17458F"/>
          </a:solidFill>
          <a:ln w="12700">
            <a:solidFill>
              <a:srgbClr val="17458F"/>
            </a:solidFill>
            <a:prstDash val="solid"/>
          </a:ln>
        </p:spPr>
        <p:txBody>
          <a:bodyPr/>
          <a:lstStyle/>
          <a:p>
            <a:endParaRPr lang="en-US"/>
          </a:p>
        </p:txBody>
      </p:sp>
      <p:sp>
        <p:nvSpPr>
          <p:cNvPr id="10" name="Text 7"/>
          <p:cNvSpPr/>
          <p:nvPr/>
        </p:nvSpPr>
        <p:spPr>
          <a:xfrm>
            <a:off x="777240" y="2468880"/>
            <a:ext cx="2194560" cy="502920"/>
          </a:xfrm>
          <a:prstGeom prst="rect">
            <a:avLst/>
          </a:prstGeom>
          <a:noFill/>
          <a:ln/>
        </p:spPr>
        <p:txBody>
          <a:bodyPr wrap="square" lIns="0" tIns="0" rIns="0" bIns="0" rtlCol="0" anchor="ctr"/>
          <a:lstStyle/>
          <a:p>
            <a:pPr marL="0" indent="0" algn="ctr">
              <a:buNone/>
            </a:pPr>
            <a:r>
              <a:rPr lang="en-US" sz="1600" b="1" dirty="0">
                <a:solidFill>
                  <a:srgbClr val="0D2B5E"/>
                </a:solidFill>
                <a:latin typeface="Arial Black" pitchFamily="34" charset="0"/>
                <a:ea typeface="Arial Black" pitchFamily="34" charset="-122"/>
                <a:cs typeface="Arial Black" pitchFamily="34" charset="-120"/>
              </a:rPr>
              <a:t>Ensure Safety</a:t>
            </a:r>
            <a:endParaRPr lang="en-US" sz="1600" dirty="0"/>
          </a:p>
        </p:txBody>
      </p:sp>
      <p:sp>
        <p:nvSpPr>
          <p:cNvPr id="11" name="Shape 8"/>
          <p:cNvSpPr/>
          <p:nvPr/>
        </p:nvSpPr>
        <p:spPr>
          <a:xfrm>
            <a:off x="731520" y="3017520"/>
            <a:ext cx="2286000" cy="1828800"/>
          </a:xfrm>
          <a:prstGeom prst="rect">
            <a:avLst/>
          </a:prstGeom>
          <a:solidFill>
            <a:srgbClr val="F8F9FA"/>
          </a:solidFill>
          <a:ln w="6350">
            <a:solidFill>
              <a:srgbClr val="E0E0E0"/>
            </a:solidFill>
            <a:prstDash val="solid"/>
          </a:ln>
        </p:spPr>
        <p:txBody>
          <a:bodyPr/>
          <a:lstStyle/>
          <a:p>
            <a:endParaRPr lang="en-US"/>
          </a:p>
        </p:txBody>
      </p:sp>
      <p:sp>
        <p:nvSpPr>
          <p:cNvPr id="12" name="Text 9"/>
          <p:cNvSpPr/>
          <p:nvPr/>
        </p:nvSpPr>
        <p:spPr>
          <a:xfrm>
            <a:off x="822960" y="3090672"/>
            <a:ext cx="2103120" cy="1691640"/>
          </a:xfrm>
          <a:prstGeom prst="rect">
            <a:avLst/>
          </a:prstGeom>
          <a:noFill/>
          <a:ln/>
        </p:spPr>
        <p:txBody>
          <a:bodyPr wrap="square" rtlCol="0" anchor="ctr"/>
          <a:lstStyle/>
          <a:p>
            <a:pPr marL="0" indent="0" algn="ctr">
              <a:buNone/>
            </a:pPr>
            <a:r>
              <a:rPr lang="en-US" sz="1100" dirty="0">
                <a:solidFill>
                  <a:srgbClr val="333333"/>
                </a:solidFill>
                <a:latin typeface="Calibri" pitchFamily="34" charset="0"/>
                <a:ea typeface="Calibri" pitchFamily="34" charset="-122"/>
                <a:cs typeface="Calibri" pitchFamily="34" charset="-120"/>
              </a:rPr>
              <a:t>Prioritize the safety of all involved.</a:t>
            </a: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If a law may have been broken, report to local authorities.</a:t>
            </a:r>
            <a:endParaRPr lang="en-US" sz="1100" dirty="0"/>
          </a:p>
        </p:txBody>
      </p:sp>
      <p:sp>
        <p:nvSpPr>
          <p:cNvPr id="13" name="Shape 10"/>
          <p:cNvSpPr/>
          <p:nvPr/>
        </p:nvSpPr>
        <p:spPr>
          <a:xfrm>
            <a:off x="4114800" y="1298448"/>
            <a:ext cx="914400" cy="914400"/>
          </a:xfrm>
          <a:prstGeom prst="ellipse">
            <a:avLst/>
          </a:prstGeom>
          <a:solidFill>
            <a:srgbClr val="17458F"/>
          </a:solidFill>
          <a:ln w="12700">
            <a:solidFill>
              <a:srgbClr val="17458F"/>
            </a:solidFill>
            <a:prstDash val="solid"/>
          </a:ln>
        </p:spPr>
        <p:txBody>
          <a:bodyPr/>
          <a:lstStyle/>
          <a:p>
            <a:endParaRPr lang="en-US"/>
          </a:p>
        </p:txBody>
      </p:sp>
      <p:sp>
        <p:nvSpPr>
          <p:cNvPr id="14" name="Text 11"/>
          <p:cNvSpPr/>
          <p:nvPr/>
        </p:nvSpPr>
        <p:spPr>
          <a:xfrm>
            <a:off x="4114800" y="1298448"/>
            <a:ext cx="914400" cy="914400"/>
          </a:xfrm>
          <a:prstGeom prst="rect">
            <a:avLst/>
          </a:prstGeom>
          <a:noFill/>
          <a:ln/>
        </p:spPr>
        <p:txBody>
          <a:bodyPr wrap="square" lIns="0" tIns="0" rIns="0" bIns="0" rtlCol="0" anchor="ctr"/>
          <a:lstStyle/>
          <a:p>
            <a:pPr marL="0" indent="0" algn="ctr">
              <a:buNone/>
            </a:pPr>
            <a:r>
              <a:rPr lang="en-US" sz="3000" b="1" dirty="0">
                <a:solidFill>
                  <a:srgbClr val="FFFFFF"/>
                </a:solidFill>
              </a:rPr>
              <a:t>2</a:t>
            </a:r>
            <a:endParaRPr lang="en-US" sz="3000" dirty="0"/>
          </a:p>
        </p:txBody>
      </p:sp>
      <p:sp>
        <p:nvSpPr>
          <p:cNvPr id="15" name="Shape 12"/>
          <p:cNvSpPr/>
          <p:nvPr/>
        </p:nvSpPr>
        <p:spPr>
          <a:xfrm>
            <a:off x="5440680" y="1737360"/>
            <a:ext cx="502920" cy="54864"/>
          </a:xfrm>
          <a:prstGeom prst="rect">
            <a:avLst/>
          </a:prstGeom>
          <a:solidFill>
            <a:srgbClr val="F7A81B"/>
          </a:solidFill>
          <a:ln w="12700">
            <a:solidFill>
              <a:srgbClr val="F7A81B"/>
            </a:solidFill>
            <a:prstDash val="solid"/>
          </a:ln>
        </p:spPr>
        <p:txBody>
          <a:bodyPr/>
          <a:lstStyle/>
          <a:p>
            <a:endParaRPr lang="en-US"/>
          </a:p>
        </p:txBody>
      </p:sp>
      <p:sp>
        <p:nvSpPr>
          <p:cNvPr id="16" name="Shape 13"/>
          <p:cNvSpPr/>
          <p:nvPr/>
        </p:nvSpPr>
        <p:spPr>
          <a:xfrm>
            <a:off x="3520440" y="2377440"/>
            <a:ext cx="2103120" cy="36576"/>
          </a:xfrm>
          <a:prstGeom prst="rect">
            <a:avLst/>
          </a:prstGeom>
          <a:solidFill>
            <a:srgbClr val="17458F"/>
          </a:solidFill>
          <a:ln w="12700">
            <a:solidFill>
              <a:srgbClr val="17458F"/>
            </a:solidFill>
            <a:prstDash val="solid"/>
          </a:ln>
        </p:spPr>
        <p:txBody>
          <a:bodyPr/>
          <a:lstStyle/>
          <a:p>
            <a:endParaRPr lang="en-US"/>
          </a:p>
        </p:txBody>
      </p:sp>
      <p:sp>
        <p:nvSpPr>
          <p:cNvPr id="17" name="Text 14"/>
          <p:cNvSpPr/>
          <p:nvPr/>
        </p:nvSpPr>
        <p:spPr>
          <a:xfrm>
            <a:off x="3474720" y="2468880"/>
            <a:ext cx="2194560" cy="502920"/>
          </a:xfrm>
          <a:prstGeom prst="rect">
            <a:avLst/>
          </a:prstGeom>
          <a:noFill/>
          <a:ln/>
        </p:spPr>
        <p:txBody>
          <a:bodyPr wrap="square" lIns="0" tIns="0" rIns="0" bIns="0" rtlCol="0" anchor="ctr"/>
          <a:lstStyle/>
          <a:p>
            <a:pPr marL="0" indent="0" algn="ctr">
              <a:buNone/>
            </a:pPr>
            <a:r>
              <a:rPr lang="en-US" sz="1600" b="1" dirty="0">
                <a:solidFill>
                  <a:srgbClr val="0D2B5E"/>
                </a:solidFill>
                <a:latin typeface="Arial Black" pitchFamily="34" charset="0"/>
                <a:ea typeface="Arial Black" pitchFamily="34" charset="-122"/>
                <a:cs typeface="Arial Black" pitchFamily="34" charset="-120"/>
              </a:rPr>
              <a:t>Assess the Situation</a:t>
            </a:r>
            <a:endParaRPr lang="en-US" sz="1600" dirty="0"/>
          </a:p>
        </p:txBody>
      </p:sp>
      <p:sp>
        <p:nvSpPr>
          <p:cNvPr id="18" name="Shape 15"/>
          <p:cNvSpPr/>
          <p:nvPr/>
        </p:nvSpPr>
        <p:spPr>
          <a:xfrm>
            <a:off x="3429000" y="3017520"/>
            <a:ext cx="2286000" cy="1828800"/>
          </a:xfrm>
          <a:prstGeom prst="rect">
            <a:avLst/>
          </a:prstGeom>
          <a:solidFill>
            <a:srgbClr val="F8F9FA"/>
          </a:solidFill>
          <a:ln w="6350">
            <a:solidFill>
              <a:srgbClr val="E0E0E0"/>
            </a:solidFill>
            <a:prstDash val="solid"/>
          </a:ln>
        </p:spPr>
        <p:txBody>
          <a:bodyPr/>
          <a:lstStyle/>
          <a:p>
            <a:endParaRPr lang="en-US"/>
          </a:p>
        </p:txBody>
      </p:sp>
      <p:sp>
        <p:nvSpPr>
          <p:cNvPr id="19" name="Text 16"/>
          <p:cNvSpPr/>
          <p:nvPr/>
        </p:nvSpPr>
        <p:spPr>
          <a:xfrm>
            <a:off x="3520440" y="3090672"/>
            <a:ext cx="2103120" cy="1691640"/>
          </a:xfrm>
          <a:prstGeom prst="rect">
            <a:avLst/>
          </a:prstGeom>
          <a:noFill/>
          <a:ln/>
        </p:spPr>
        <p:txBody>
          <a:bodyPr wrap="square" rtlCol="0" anchor="ctr"/>
          <a:lstStyle/>
          <a:p>
            <a:pPr marL="0" indent="0" algn="ctr">
              <a:buNone/>
            </a:pPr>
            <a:r>
              <a:rPr lang="en-US" sz="1100" dirty="0">
                <a:solidFill>
                  <a:srgbClr val="333333"/>
                </a:solidFill>
                <a:latin typeface="Calibri" pitchFamily="34" charset="0"/>
                <a:ea typeface="Calibri" pitchFamily="34" charset="-122"/>
                <a:cs typeface="Calibri" pitchFamily="34" charset="-120"/>
              </a:rPr>
              <a:t>Using your best judgment, determine whether the concern may meet the threshold of harassment as defined by Rotary policy.</a:t>
            </a: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You are not expected to investigate.</a:t>
            </a:r>
            <a:endParaRPr lang="en-US" sz="1100" dirty="0"/>
          </a:p>
        </p:txBody>
      </p:sp>
      <p:sp>
        <p:nvSpPr>
          <p:cNvPr id="20" name="Shape 17"/>
          <p:cNvSpPr/>
          <p:nvPr/>
        </p:nvSpPr>
        <p:spPr>
          <a:xfrm>
            <a:off x="6812280" y="1298448"/>
            <a:ext cx="914400" cy="914400"/>
          </a:xfrm>
          <a:prstGeom prst="ellipse">
            <a:avLst/>
          </a:prstGeom>
          <a:solidFill>
            <a:srgbClr val="F7A81B"/>
          </a:solidFill>
          <a:ln w="12700">
            <a:solidFill>
              <a:srgbClr val="F7A81B"/>
            </a:solidFill>
            <a:prstDash val="solid"/>
          </a:ln>
        </p:spPr>
        <p:txBody>
          <a:bodyPr/>
          <a:lstStyle/>
          <a:p>
            <a:endParaRPr lang="en-US"/>
          </a:p>
        </p:txBody>
      </p:sp>
      <p:sp>
        <p:nvSpPr>
          <p:cNvPr id="21" name="Text 18"/>
          <p:cNvSpPr/>
          <p:nvPr/>
        </p:nvSpPr>
        <p:spPr>
          <a:xfrm>
            <a:off x="6812280" y="1298448"/>
            <a:ext cx="914400" cy="914400"/>
          </a:xfrm>
          <a:prstGeom prst="rect">
            <a:avLst/>
          </a:prstGeom>
          <a:noFill/>
          <a:ln/>
        </p:spPr>
        <p:txBody>
          <a:bodyPr wrap="square" lIns="0" tIns="0" rIns="0" bIns="0" rtlCol="0" anchor="ctr"/>
          <a:lstStyle/>
          <a:p>
            <a:pPr marL="0" indent="0" algn="ctr">
              <a:buNone/>
            </a:pPr>
            <a:r>
              <a:rPr lang="en-US" sz="3000" b="1" dirty="0">
                <a:solidFill>
                  <a:srgbClr val="0D2B5E"/>
                </a:solidFill>
              </a:rPr>
              <a:t>3</a:t>
            </a:r>
            <a:endParaRPr lang="en-US" sz="3000" dirty="0"/>
          </a:p>
        </p:txBody>
      </p:sp>
      <p:sp>
        <p:nvSpPr>
          <p:cNvPr id="22" name="Shape 19"/>
          <p:cNvSpPr/>
          <p:nvPr/>
        </p:nvSpPr>
        <p:spPr>
          <a:xfrm>
            <a:off x="6217920" y="2377440"/>
            <a:ext cx="2103120" cy="36576"/>
          </a:xfrm>
          <a:prstGeom prst="rect">
            <a:avLst/>
          </a:prstGeom>
          <a:solidFill>
            <a:srgbClr val="F7A81B"/>
          </a:solidFill>
          <a:ln w="12700">
            <a:solidFill>
              <a:srgbClr val="F7A81B"/>
            </a:solidFill>
            <a:prstDash val="solid"/>
          </a:ln>
        </p:spPr>
        <p:txBody>
          <a:bodyPr/>
          <a:lstStyle/>
          <a:p>
            <a:endParaRPr lang="en-US"/>
          </a:p>
        </p:txBody>
      </p:sp>
      <p:sp>
        <p:nvSpPr>
          <p:cNvPr id="23" name="Text 20"/>
          <p:cNvSpPr/>
          <p:nvPr/>
        </p:nvSpPr>
        <p:spPr>
          <a:xfrm>
            <a:off x="6172200" y="2468880"/>
            <a:ext cx="2194560" cy="502920"/>
          </a:xfrm>
          <a:prstGeom prst="rect">
            <a:avLst/>
          </a:prstGeom>
          <a:noFill/>
          <a:ln/>
        </p:spPr>
        <p:txBody>
          <a:bodyPr wrap="square" lIns="0" tIns="0" rIns="0" bIns="0" rtlCol="0" anchor="ctr"/>
          <a:lstStyle/>
          <a:p>
            <a:pPr marL="0" indent="0" algn="ctr">
              <a:buNone/>
            </a:pPr>
            <a:r>
              <a:rPr lang="en-US" sz="1600" b="1" dirty="0">
                <a:solidFill>
                  <a:srgbClr val="0D2B5E"/>
                </a:solidFill>
                <a:latin typeface="Arial Black" pitchFamily="34" charset="0"/>
                <a:ea typeface="Arial Black" pitchFamily="34" charset="-122"/>
                <a:cs typeface="Arial Black" pitchFamily="34" charset="-120"/>
              </a:rPr>
              <a:t>Bring to RI</a:t>
            </a:r>
            <a:endParaRPr lang="en-US" sz="1600" dirty="0"/>
          </a:p>
        </p:txBody>
      </p:sp>
      <p:sp>
        <p:nvSpPr>
          <p:cNvPr id="24" name="Shape 21"/>
          <p:cNvSpPr/>
          <p:nvPr/>
        </p:nvSpPr>
        <p:spPr>
          <a:xfrm>
            <a:off x="6126480" y="3017520"/>
            <a:ext cx="2286000" cy="1828800"/>
          </a:xfrm>
          <a:prstGeom prst="rect">
            <a:avLst/>
          </a:prstGeom>
          <a:solidFill>
            <a:srgbClr val="FFF8E5"/>
          </a:solidFill>
          <a:ln w="6350">
            <a:solidFill>
              <a:srgbClr val="E0E0E0"/>
            </a:solidFill>
            <a:prstDash val="solid"/>
          </a:ln>
        </p:spPr>
        <p:txBody>
          <a:bodyPr/>
          <a:lstStyle/>
          <a:p>
            <a:endParaRPr lang="en-US"/>
          </a:p>
        </p:txBody>
      </p:sp>
      <p:sp>
        <p:nvSpPr>
          <p:cNvPr id="25" name="Text 22"/>
          <p:cNvSpPr/>
          <p:nvPr/>
        </p:nvSpPr>
        <p:spPr>
          <a:xfrm>
            <a:off x="6217920" y="3090672"/>
            <a:ext cx="2103120" cy="1691640"/>
          </a:xfrm>
          <a:prstGeom prst="rect">
            <a:avLst/>
          </a:prstGeom>
          <a:noFill/>
          <a:ln/>
        </p:spPr>
        <p:txBody>
          <a:bodyPr wrap="square" rtlCol="0" anchor="ctr"/>
          <a:lstStyle/>
          <a:p>
            <a:pPr marL="0" indent="0" algn="ctr">
              <a:buNone/>
            </a:pPr>
            <a:r>
              <a:rPr lang="en-US" sz="1100" dirty="0">
                <a:solidFill>
                  <a:srgbClr val="333333"/>
                </a:solidFill>
                <a:latin typeface="Calibri" pitchFamily="34" charset="0"/>
                <a:ea typeface="Calibri" pitchFamily="34" charset="-122"/>
                <a:cs typeface="Calibri" pitchFamily="34" charset="-120"/>
              </a:rPr>
              <a:t>If it appears to meet the threshold, contact the Culture &amp; Values team:</a:t>
            </a: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cultureandvalues@rotary.org</a:t>
            </a:r>
            <a:endParaRPr lang="en-US" sz="1100" dirty="0"/>
          </a:p>
          <a:p>
            <a:pPr marL="0" indent="0" algn="ctr">
              <a:buNone/>
            </a:pPr>
            <a:r>
              <a:rPr lang="en-US" sz="1100" b="1" dirty="0">
                <a:solidFill>
                  <a:srgbClr val="333333"/>
                </a:solidFill>
                <a:latin typeface="Calibri" pitchFamily="34" charset="0"/>
                <a:ea typeface="Calibri" pitchFamily="34" charset="-122"/>
                <a:cs typeface="Calibri" pitchFamily="34" charset="-120"/>
              </a:rPr>
              <a:t>Copy your District Governor.</a:t>
            </a:r>
            <a:endParaRPr lang="en-US" sz="1100" b="1" dirty="0"/>
          </a:p>
          <a:p>
            <a:pPr marL="0" indent="0" algn="ctr">
              <a:buNone/>
            </a:pP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From there, RI will confirm the threshold and guide next steps:</a:t>
            </a: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 Review  → Report of findings  → Corrective/disciplinary action</a:t>
            </a:r>
            <a:endParaRPr lang="en-US" sz="1100" dirty="0"/>
          </a:p>
        </p:txBody>
      </p:sp>
      <p:sp>
        <p:nvSpPr>
          <p:cNvPr id="26" name="Shape 23"/>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27" name="Text 24"/>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D2B5E"/>
        </a:solidFill>
        <a:effectLst/>
      </p:bgPr>
    </p:bg>
    <p:spTree>
      <p:nvGrpSpPr>
        <p:cNvPr id="1" name=""/>
        <p:cNvGrpSpPr/>
        <p:nvPr/>
      </p:nvGrpSpPr>
      <p:grpSpPr>
        <a:xfrm>
          <a:off x="0" y="0"/>
          <a:ext cx="0" cy="0"/>
          <a:chOff x="0" y="0"/>
          <a:chExt cx="0" cy="0"/>
        </a:xfrm>
      </p:grpSpPr>
      <p:pic>
        <p:nvPicPr>
          <p:cNvPr id="2" name="Image 0" descr="/home/claude/unpacked/ppt/media/image2.png"/>
          <p:cNvPicPr>
            <a:picLocks noChangeAspect="1"/>
          </p:cNvPicPr>
          <p:nvPr/>
        </p:nvPicPr>
        <p:blipFill>
          <a:blip r:embed="rId3">
            <a:alphaModFix amt="15000"/>
          </a:blip>
          <a:stretch>
            <a:fillRect/>
          </a:stretch>
        </p:blipFill>
        <p:spPr>
          <a:xfrm>
            <a:off x="5943600" y="731520"/>
            <a:ext cx="3474720" cy="3474720"/>
          </a:xfrm>
          <a:prstGeom prst="rect">
            <a:avLst/>
          </a:prstGeom>
        </p:spPr>
      </p:pic>
      <p:sp>
        <p:nvSpPr>
          <p:cNvPr id="3"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4" name="Image 1" descr="/home/claude/unpacked/ppt/media/image4.png"/>
          <p:cNvPicPr>
            <a:picLocks noChangeAspect="1"/>
          </p:cNvPicPr>
          <p:nvPr/>
        </p:nvPicPr>
        <p:blipFill>
          <a:blip r:embed="rId4"/>
          <a:stretch>
            <a:fillRect/>
          </a:stretch>
        </p:blipFill>
        <p:spPr>
          <a:xfrm>
            <a:off x="274320" y="91440"/>
            <a:ext cx="2743200" cy="530352"/>
          </a:xfrm>
          <a:prstGeom prst="rect">
            <a:avLst/>
          </a:prstGeom>
        </p:spPr>
      </p:pic>
      <p:sp>
        <p:nvSpPr>
          <p:cNvPr id="5" name="Shape 1"/>
          <p:cNvSpPr/>
          <p:nvPr/>
        </p:nvSpPr>
        <p:spPr>
          <a:xfrm>
            <a:off x="457200" y="2286000"/>
            <a:ext cx="64008" cy="1097280"/>
          </a:xfrm>
          <a:prstGeom prst="rect">
            <a:avLst/>
          </a:prstGeom>
          <a:solidFill>
            <a:srgbClr val="F7A81B"/>
          </a:solidFill>
          <a:ln w="12700">
            <a:solidFill>
              <a:srgbClr val="F7A81B"/>
            </a:solidFill>
            <a:prstDash val="solid"/>
          </a:ln>
        </p:spPr>
        <p:txBody>
          <a:bodyPr/>
          <a:lstStyle/>
          <a:p>
            <a:endParaRPr lang="en-US"/>
          </a:p>
        </p:txBody>
      </p:sp>
      <p:sp>
        <p:nvSpPr>
          <p:cNvPr id="6" name="Text 2"/>
          <p:cNvSpPr/>
          <p:nvPr/>
        </p:nvSpPr>
        <p:spPr>
          <a:xfrm>
            <a:off x="640080" y="2103120"/>
            <a:ext cx="7772400" cy="1371600"/>
          </a:xfrm>
          <a:prstGeom prst="rect">
            <a:avLst/>
          </a:prstGeom>
          <a:noFill/>
          <a:ln/>
        </p:spPr>
        <p:txBody>
          <a:bodyPr wrap="square" rtlCol="0" anchor="ctr"/>
          <a:lstStyle/>
          <a:p>
            <a:pPr marL="0" indent="0">
              <a:buNone/>
            </a:pPr>
            <a:r>
              <a:rPr lang="en-US" sz="4400" b="1" dirty="0">
                <a:solidFill>
                  <a:srgbClr val="FFFFFF"/>
                </a:solidFill>
                <a:latin typeface="Arial Black" pitchFamily="34" charset="0"/>
                <a:ea typeface="Arial Black" pitchFamily="34" charset="-122"/>
                <a:cs typeface="Arial Black" pitchFamily="34" charset="-120"/>
              </a:rPr>
              <a:t>YOUTH SAFETY</a:t>
            </a:r>
            <a:endParaRPr lang="en-US" sz="4400" dirty="0"/>
          </a:p>
          <a:p>
            <a:pPr marL="0" indent="0">
              <a:buNone/>
            </a:pPr>
            <a:r>
              <a:rPr lang="en-US" sz="4400" b="1" dirty="0">
                <a:solidFill>
                  <a:srgbClr val="FFFFFF"/>
                </a:solidFill>
                <a:latin typeface="Arial Black" pitchFamily="34" charset="0"/>
                <a:ea typeface="Arial Black" pitchFamily="34" charset="-122"/>
                <a:cs typeface="Arial Black" pitchFamily="34" charset="-120"/>
              </a:rPr>
              <a:t>FRAMEWORK</a:t>
            </a:r>
            <a:endParaRPr lang="en-US" sz="4400" dirty="0"/>
          </a:p>
        </p:txBody>
      </p:sp>
      <p:sp>
        <p:nvSpPr>
          <p:cNvPr id="7" name="Shape 3"/>
          <p:cNvSpPr/>
          <p:nvPr/>
        </p:nvSpPr>
        <p:spPr>
          <a:xfrm>
            <a:off x="0" y="4937760"/>
            <a:ext cx="9144000" cy="205740"/>
          </a:xfrm>
          <a:prstGeom prst="rect">
            <a:avLst/>
          </a:prstGeom>
          <a:solidFill>
            <a:srgbClr val="F7A81B"/>
          </a:solidFill>
          <a:ln w="12700">
            <a:solidFill>
              <a:srgbClr val="F7A81B"/>
            </a:solidFill>
            <a:prstDash val="solid"/>
          </a:ln>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Black" pitchFamily="34" charset="0"/>
                <a:ea typeface="Arial Black" pitchFamily="34" charset="-122"/>
                <a:cs typeface="Arial Black" pitchFamily="34" charset="-120"/>
              </a:rPr>
              <a:t>YOUTH SAFETY: RESPONSE STEPS</a:t>
            </a:r>
            <a:endParaRPr lang="en-US" sz="2000" dirty="0"/>
          </a:p>
        </p:txBody>
      </p:sp>
      <p:sp>
        <p:nvSpPr>
          <p:cNvPr id="6" name="Shape 3"/>
          <p:cNvSpPr/>
          <p:nvPr/>
        </p:nvSpPr>
        <p:spPr>
          <a:xfrm>
            <a:off x="1417320" y="1298448"/>
            <a:ext cx="914400" cy="914400"/>
          </a:xfrm>
          <a:prstGeom prst="ellipse">
            <a:avLst/>
          </a:prstGeom>
          <a:solidFill>
            <a:srgbClr val="17458F"/>
          </a:solidFill>
          <a:ln w="12700">
            <a:solidFill>
              <a:srgbClr val="17458F"/>
            </a:solidFill>
            <a:prstDash val="solid"/>
          </a:ln>
        </p:spPr>
        <p:txBody>
          <a:bodyPr/>
          <a:lstStyle/>
          <a:p>
            <a:endParaRPr lang="en-US"/>
          </a:p>
        </p:txBody>
      </p:sp>
      <p:sp>
        <p:nvSpPr>
          <p:cNvPr id="7" name="Text 4"/>
          <p:cNvSpPr/>
          <p:nvPr/>
        </p:nvSpPr>
        <p:spPr>
          <a:xfrm>
            <a:off x="1417320" y="1298448"/>
            <a:ext cx="914400" cy="914400"/>
          </a:xfrm>
          <a:prstGeom prst="rect">
            <a:avLst/>
          </a:prstGeom>
          <a:noFill/>
          <a:ln/>
        </p:spPr>
        <p:txBody>
          <a:bodyPr wrap="square" lIns="0" tIns="0" rIns="0" bIns="0" rtlCol="0" anchor="ctr"/>
          <a:lstStyle/>
          <a:p>
            <a:pPr marL="0" indent="0" algn="ctr">
              <a:buNone/>
            </a:pPr>
            <a:r>
              <a:rPr lang="en-US" sz="3000" b="1" dirty="0">
                <a:solidFill>
                  <a:srgbClr val="FFFFFF"/>
                </a:solidFill>
              </a:rPr>
              <a:t>1</a:t>
            </a:r>
            <a:endParaRPr lang="en-US" sz="3000" dirty="0"/>
          </a:p>
        </p:txBody>
      </p:sp>
      <p:sp>
        <p:nvSpPr>
          <p:cNvPr id="8" name="Shape 5"/>
          <p:cNvSpPr/>
          <p:nvPr/>
        </p:nvSpPr>
        <p:spPr>
          <a:xfrm>
            <a:off x="2743200" y="1737360"/>
            <a:ext cx="502920" cy="54864"/>
          </a:xfrm>
          <a:prstGeom prst="rect">
            <a:avLst/>
          </a:prstGeom>
          <a:solidFill>
            <a:srgbClr val="F7A81B"/>
          </a:solidFill>
          <a:ln w="12700">
            <a:solidFill>
              <a:srgbClr val="F7A81B"/>
            </a:solidFill>
            <a:prstDash val="solid"/>
          </a:ln>
        </p:spPr>
        <p:txBody>
          <a:bodyPr/>
          <a:lstStyle/>
          <a:p>
            <a:endParaRPr lang="en-US"/>
          </a:p>
        </p:txBody>
      </p:sp>
      <p:sp>
        <p:nvSpPr>
          <p:cNvPr id="9" name="Shape 6"/>
          <p:cNvSpPr/>
          <p:nvPr/>
        </p:nvSpPr>
        <p:spPr>
          <a:xfrm>
            <a:off x="822960" y="2377440"/>
            <a:ext cx="2103120" cy="36576"/>
          </a:xfrm>
          <a:prstGeom prst="rect">
            <a:avLst/>
          </a:prstGeom>
          <a:solidFill>
            <a:srgbClr val="17458F"/>
          </a:solidFill>
          <a:ln w="12700">
            <a:solidFill>
              <a:srgbClr val="17458F"/>
            </a:solidFill>
            <a:prstDash val="solid"/>
          </a:ln>
        </p:spPr>
        <p:txBody>
          <a:bodyPr/>
          <a:lstStyle/>
          <a:p>
            <a:endParaRPr lang="en-US"/>
          </a:p>
        </p:txBody>
      </p:sp>
      <p:sp>
        <p:nvSpPr>
          <p:cNvPr id="10" name="Text 7"/>
          <p:cNvSpPr/>
          <p:nvPr/>
        </p:nvSpPr>
        <p:spPr>
          <a:xfrm>
            <a:off x="777240" y="2468880"/>
            <a:ext cx="2194560" cy="640080"/>
          </a:xfrm>
          <a:prstGeom prst="rect">
            <a:avLst/>
          </a:prstGeom>
          <a:noFill/>
          <a:ln/>
        </p:spPr>
        <p:txBody>
          <a:bodyPr wrap="square" lIns="0" tIns="0" rIns="0" bIns="0" rtlCol="0" anchor="ctr"/>
          <a:lstStyle/>
          <a:p>
            <a:pPr marL="0" indent="0" algn="ctr">
              <a:buNone/>
            </a:pPr>
            <a:r>
              <a:rPr lang="en-US" sz="1300" b="1" dirty="0">
                <a:solidFill>
                  <a:srgbClr val="0D2B5E"/>
                </a:solidFill>
                <a:latin typeface="Arial Black" pitchFamily="34" charset="0"/>
                <a:ea typeface="Arial Black" pitchFamily="34" charset="-122"/>
                <a:cs typeface="Arial Black" pitchFamily="34" charset="-120"/>
              </a:rPr>
              <a:t>Ensure Safety</a:t>
            </a:r>
            <a:endParaRPr lang="en-US" sz="1300" dirty="0"/>
          </a:p>
        </p:txBody>
      </p:sp>
      <p:sp>
        <p:nvSpPr>
          <p:cNvPr id="11" name="Shape 8"/>
          <p:cNvSpPr/>
          <p:nvPr/>
        </p:nvSpPr>
        <p:spPr>
          <a:xfrm>
            <a:off x="708660" y="2999232"/>
            <a:ext cx="2286000" cy="1828800"/>
          </a:xfrm>
          <a:prstGeom prst="rect">
            <a:avLst/>
          </a:prstGeom>
          <a:solidFill>
            <a:srgbClr val="F8F9FA"/>
          </a:solidFill>
          <a:ln w="6350">
            <a:solidFill>
              <a:srgbClr val="E0E0E0"/>
            </a:solidFill>
            <a:prstDash val="solid"/>
          </a:ln>
        </p:spPr>
        <p:txBody>
          <a:bodyPr/>
          <a:lstStyle/>
          <a:p>
            <a:endParaRPr lang="en-US"/>
          </a:p>
        </p:txBody>
      </p:sp>
      <p:sp>
        <p:nvSpPr>
          <p:cNvPr id="12" name="Text 9"/>
          <p:cNvSpPr/>
          <p:nvPr/>
        </p:nvSpPr>
        <p:spPr>
          <a:xfrm>
            <a:off x="822960" y="3177540"/>
            <a:ext cx="2103120" cy="1691640"/>
          </a:xfrm>
          <a:prstGeom prst="rect">
            <a:avLst/>
          </a:prstGeom>
          <a:noFill/>
          <a:ln/>
        </p:spPr>
        <p:txBody>
          <a:bodyPr wrap="square" rtlCol="0" anchor="ctr"/>
          <a:lstStyle/>
          <a:p>
            <a:pPr marL="0" indent="0" algn="ctr">
              <a:buNone/>
            </a:pPr>
            <a:r>
              <a:rPr lang="en-US" sz="1100" dirty="0">
                <a:solidFill>
                  <a:srgbClr val="333333"/>
                </a:solidFill>
                <a:latin typeface="Calibri" pitchFamily="34" charset="0"/>
                <a:ea typeface="Calibri" pitchFamily="34" charset="-122"/>
                <a:cs typeface="Calibri" pitchFamily="34" charset="-120"/>
              </a:rPr>
              <a:t>Reassure the young person.</a:t>
            </a: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Gather basic facts — without interrogating.</a:t>
            </a: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Report any illegal activity to law enforcement.</a:t>
            </a:r>
            <a:endParaRPr lang="en-US" sz="1100" dirty="0"/>
          </a:p>
        </p:txBody>
      </p:sp>
      <p:sp>
        <p:nvSpPr>
          <p:cNvPr id="13" name="Shape 10"/>
          <p:cNvSpPr/>
          <p:nvPr/>
        </p:nvSpPr>
        <p:spPr>
          <a:xfrm>
            <a:off x="4114800" y="1298448"/>
            <a:ext cx="914400" cy="914400"/>
          </a:xfrm>
          <a:prstGeom prst="ellipse">
            <a:avLst/>
          </a:prstGeom>
          <a:solidFill>
            <a:srgbClr val="C0392B"/>
          </a:solidFill>
          <a:ln w="12700">
            <a:solidFill>
              <a:srgbClr val="C0392B"/>
            </a:solidFill>
            <a:prstDash val="solid"/>
          </a:ln>
        </p:spPr>
        <p:txBody>
          <a:bodyPr/>
          <a:lstStyle/>
          <a:p>
            <a:endParaRPr lang="en-US"/>
          </a:p>
        </p:txBody>
      </p:sp>
      <p:sp>
        <p:nvSpPr>
          <p:cNvPr id="14" name="Text 11"/>
          <p:cNvSpPr/>
          <p:nvPr/>
        </p:nvSpPr>
        <p:spPr>
          <a:xfrm>
            <a:off x="4114800" y="1298448"/>
            <a:ext cx="914400" cy="914400"/>
          </a:xfrm>
          <a:prstGeom prst="rect">
            <a:avLst/>
          </a:prstGeom>
          <a:noFill/>
          <a:ln/>
        </p:spPr>
        <p:txBody>
          <a:bodyPr wrap="square" lIns="0" tIns="0" rIns="0" bIns="0" rtlCol="0" anchor="ctr"/>
          <a:lstStyle/>
          <a:p>
            <a:pPr marL="0" indent="0" algn="ctr">
              <a:buNone/>
            </a:pPr>
            <a:r>
              <a:rPr lang="en-US" sz="3000" b="1" dirty="0">
                <a:solidFill>
                  <a:srgbClr val="FFFFFF"/>
                </a:solidFill>
              </a:rPr>
              <a:t>2</a:t>
            </a:r>
            <a:endParaRPr lang="en-US" sz="3000" dirty="0"/>
          </a:p>
        </p:txBody>
      </p:sp>
      <p:sp>
        <p:nvSpPr>
          <p:cNvPr id="15" name="Shape 12"/>
          <p:cNvSpPr/>
          <p:nvPr/>
        </p:nvSpPr>
        <p:spPr>
          <a:xfrm>
            <a:off x="5440680" y="1737360"/>
            <a:ext cx="502920" cy="54864"/>
          </a:xfrm>
          <a:prstGeom prst="rect">
            <a:avLst/>
          </a:prstGeom>
          <a:solidFill>
            <a:srgbClr val="F7A81B"/>
          </a:solidFill>
          <a:ln w="12700">
            <a:solidFill>
              <a:srgbClr val="F7A81B"/>
            </a:solidFill>
            <a:prstDash val="solid"/>
          </a:ln>
        </p:spPr>
        <p:txBody>
          <a:bodyPr/>
          <a:lstStyle/>
          <a:p>
            <a:endParaRPr lang="en-US"/>
          </a:p>
        </p:txBody>
      </p:sp>
      <p:sp>
        <p:nvSpPr>
          <p:cNvPr id="16" name="Shape 13"/>
          <p:cNvSpPr/>
          <p:nvPr/>
        </p:nvSpPr>
        <p:spPr>
          <a:xfrm>
            <a:off x="3520440" y="2377440"/>
            <a:ext cx="2103120" cy="36576"/>
          </a:xfrm>
          <a:prstGeom prst="rect">
            <a:avLst/>
          </a:prstGeom>
          <a:solidFill>
            <a:srgbClr val="C0392B"/>
          </a:solidFill>
          <a:ln w="12700">
            <a:solidFill>
              <a:srgbClr val="C0392B"/>
            </a:solidFill>
            <a:prstDash val="solid"/>
          </a:ln>
        </p:spPr>
        <p:txBody>
          <a:bodyPr/>
          <a:lstStyle/>
          <a:p>
            <a:endParaRPr lang="en-US"/>
          </a:p>
        </p:txBody>
      </p:sp>
      <p:sp>
        <p:nvSpPr>
          <p:cNvPr id="17" name="Text 14"/>
          <p:cNvSpPr/>
          <p:nvPr/>
        </p:nvSpPr>
        <p:spPr>
          <a:xfrm>
            <a:off x="3474720" y="2468880"/>
            <a:ext cx="2194560" cy="640080"/>
          </a:xfrm>
          <a:prstGeom prst="rect">
            <a:avLst/>
          </a:prstGeom>
          <a:noFill/>
          <a:ln/>
        </p:spPr>
        <p:txBody>
          <a:bodyPr wrap="square" lIns="0" tIns="0" rIns="0" bIns="0" rtlCol="0" anchor="ctr"/>
          <a:lstStyle/>
          <a:p>
            <a:pPr marL="0" indent="0" algn="ctr">
              <a:buNone/>
            </a:pPr>
            <a:r>
              <a:rPr lang="en-US" sz="1300" b="1" dirty="0">
                <a:solidFill>
                  <a:srgbClr val="0D2B5E"/>
                </a:solidFill>
                <a:latin typeface="Arial Black" pitchFamily="34" charset="0"/>
                <a:ea typeface="Arial Black" pitchFamily="34" charset="-122"/>
                <a:cs typeface="Arial Black" pitchFamily="34" charset="-120"/>
              </a:rPr>
              <a:t>Report to RI Within 72 Hours</a:t>
            </a:r>
            <a:endParaRPr lang="en-US" sz="1300" dirty="0"/>
          </a:p>
        </p:txBody>
      </p:sp>
      <p:sp>
        <p:nvSpPr>
          <p:cNvPr id="18" name="Shape 15"/>
          <p:cNvSpPr/>
          <p:nvPr/>
        </p:nvSpPr>
        <p:spPr>
          <a:xfrm>
            <a:off x="3406140" y="3017520"/>
            <a:ext cx="2286000" cy="1828800"/>
          </a:xfrm>
          <a:prstGeom prst="rect">
            <a:avLst/>
          </a:prstGeom>
          <a:solidFill>
            <a:srgbClr val="FDF2F2"/>
          </a:solidFill>
          <a:ln w="6350">
            <a:solidFill>
              <a:srgbClr val="E0E0E0"/>
            </a:solidFill>
            <a:prstDash val="solid"/>
          </a:ln>
        </p:spPr>
        <p:txBody>
          <a:bodyPr/>
          <a:lstStyle/>
          <a:p>
            <a:endParaRPr lang="en-US"/>
          </a:p>
        </p:txBody>
      </p:sp>
      <p:sp>
        <p:nvSpPr>
          <p:cNvPr id="19" name="Text 16"/>
          <p:cNvSpPr/>
          <p:nvPr/>
        </p:nvSpPr>
        <p:spPr>
          <a:xfrm>
            <a:off x="3531870" y="3168396"/>
            <a:ext cx="2103120" cy="1691640"/>
          </a:xfrm>
          <a:prstGeom prst="rect">
            <a:avLst/>
          </a:prstGeom>
          <a:noFill/>
          <a:ln/>
        </p:spPr>
        <p:txBody>
          <a:bodyPr wrap="square" rtlCol="0" anchor="ctr"/>
          <a:lstStyle/>
          <a:p>
            <a:pPr marL="0" indent="0" algn="ctr">
              <a:buNone/>
            </a:pPr>
            <a:r>
              <a:rPr lang="en-US" sz="1100" dirty="0">
                <a:solidFill>
                  <a:srgbClr val="333333"/>
                </a:solidFill>
                <a:latin typeface="Calibri" pitchFamily="34" charset="0"/>
                <a:ea typeface="Calibri" pitchFamily="34" charset="-122"/>
                <a:cs typeface="Calibri" pitchFamily="34" charset="-120"/>
              </a:rPr>
              <a:t>Required by policy — failure has mandatory consequences.</a:t>
            </a: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Notify district leadership (DG).</a:t>
            </a:r>
            <a:endParaRPr lang="en-US" sz="1100" dirty="0"/>
          </a:p>
          <a:p>
            <a:pPr marL="0" indent="0" algn="ctr">
              <a:buNone/>
            </a:pP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Primary: rotaryyp.caseiq.app/portal</a:t>
            </a: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Alternative: youthprotection@rotary.org</a:t>
            </a:r>
            <a:endParaRPr lang="en-US" sz="1100" dirty="0"/>
          </a:p>
        </p:txBody>
      </p:sp>
      <p:sp>
        <p:nvSpPr>
          <p:cNvPr id="20" name="Shape 17"/>
          <p:cNvSpPr/>
          <p:nvPr/>
        </p:nvSpPr>
        <p:spPr>
          <a:xfrm>
            <a:off x="6812280" y="1298448"/>
            <a:ext cx="914400" cy="914400"/>
          </a:xfrm>
          <a:prstGeom prst="ellipse">
            <a:avLst/>
          </a:prstGeom>
          <a:solidFill>
            <a:srgbClr val="C0392B"/>
          </a:solidFill>
          <a:ln w="12700">
            <a:solidFill>
              <a:srgbClr val="C0392B"/>
            </a:solidFill>
            <a:prstDash val="solid"/>
          </a:ln>
        </p:spPr>
        <p:txBody>
          <a:bodyPr/>
          <a:lstStyle/>
          <a:p>
            <a:endParaRPr lang="en-US"/>
          </a:p>
        </p:txBody>
      </p:sp>
      <p:sp>
        <p:nvSpPr>
          <p:cNvPr id="21" name="Text 18"/>
          <p:cNvSpPr/>
          <p:nvPr/>
        </p:nvSpPr>
        <p:spPr>
          <a:xfrm>
            <a:off x="6812280" y="1298448"/>
            <a:ext cx="914400" cy="914400"/>
          </a:xfrm>
          <a:prstGeom prst="rect">
            <a:avLst/>
          </a:prstGeom>
          <a:noFill/>
          <a:ln/>
        </p:spPr>
        <p:txBody>
          <a:bodyPr wrap="square" lIns="0" tIns="0" rIns="0" bIns="0" rtlCol="0" anchor="ctr"/>
          <a:lstStyle/>
          <a:p>
            <a:pPr marL="0" indent="0" algn="ctr">
              <a:buNone/>
            </a:pPr>
            <a:r>
              <a:rPr lang="en-US" sz="3000" b="1" dirty="0">
                <a:solidFill>
                  <a:srgbClr val="FFFFFF"/>
                </a:solidFill>
              </a:rPr>
              <a:t>3</a:t>
            </a:r>
            <a:endParaRPr lang="en-US" sz="3000" dirty="0"/>
          </a:p>
        </p:txBody>
      </p:sp>
      <p:sp>
        <p:nvSpPr>
          <p:cNvPr id="22" name="Shape 19"/>
          <p:cNvSpPr/>
          <p:nvPr/>
        </p:nvSpPr>
        <p:spPr>
          <a:xfrm>
            <a:off x="6217920" y="2377440"/>
            <a:ext cx="2103120" cy="36576"/>
          </a:xfrm>
          <a:prstGeom prst="rect">
            <a:avLst/>
          </a:prstGeom>
          <a:solidFill>
            <a:srgbClr val="C0392B"/>
          </a:solidFill>
          <a:ln w="12700">
            <a:solidFill>
              <a:srgbClr val="C0392B"/>
            </a:solidFill>
            <a:prstDash val="solid"/>
          </a:ln>
        </p:spPr>
        <p:txBody>
          <a:bodyPr/>
          <a:lstStyle/>
          <a:p>
            <a:endParaRPr lang="en-US"/>
          </a:p>
        </p:txBody>
      </p:sp>
      <p:sp>
        <p:nvSpPr>
          <p:cNvPr id="23" name="Text 20"/>
          <p:cNvSpPr/>
          <p:nvPr/>
        </p:nvSpPr>
        <p:spPr>
          <a:xfrm>
            <a:off x="6172200" y="2468880"/>
            <a:ext cx="2194560" cy="640080"/>
          </a:xfrm>
          <a:prstGeom prst="rect">
            <a:avLst/>
          </a:prstGeom>
          <a:noFill/>
          <a:ln/>
        </p:spPr>
        <p:txBody>
          <a:bodyPr wrap="square" lIns="0" tIns="0" rIns="0" bIns="0" rtlCol="0" anchor="ctr"/>
          <a:lstStyle/>
          <a:p>
            <a:pPr marL="0" indent="0" algn="ctr">
              <a:buNone/>
            </a:pPr>
            <a:r>
              <a:rPr lang="en-US" sz="1300" b="1" dirty="0">
                <a:solidFill>
                  <a:srgbClr val="0D2B5E"/>
                </a:solidFill>
                <a:latin typeface="Arial Black" pitchFamily="34" charset="0"/>
                <a:ea typeface="Arial Black" pitchFamily="34" charset="-122"/>
                <a:cs typeface="Arial Black" pitchFamily="34" charset="-120"/>
              </a:rPr>
              <a:t>Remove Alleged from Youth Contact</a:t>
            </a:r>
            <a:endParaRPr lang="en-US" sz="1300" dirty="0"/>
          </a:p>
        </p:txBody>
      </p:sp>
      <p:sp>
        <p:nvSpPr>
          <p:cNvPr id="24" name="Shape 21"/>
          <p:cNvSpPr/>
          <p:nvPr/>
        </p:nvSpPr>
        <p:spPr>
          <a:xfrm>
            <a:off x="6103620" y="3017520"/>
            <a:ext cx="2286000" cy="1828800"/>
          </a:xfrm>
          <a:prstGeom prst="rect">
            <a:avLst/>
          </a:prstGeom>
          <a:solidFill>
            <a:srgbClr val="FDF2F2"/>
          </a:solidFill>
          <a:ln w="6350">
            <a:solidFill>
              <a:srgbClr val="E0E0E0"/>
            </a:solidFill>
            <a:prstDash val="solid"/>
          </a:ln>
        </p:spPr>
        <p:txBody>
          <a:bodyPr/>
          <a:lstStyle/>
          <a:p>
            <a:endParaRPr lang="en-US"/>
          </a:p>
        </p:txBody>
      </p:sp>
      <p:sp>
        <p:nvSpPr>
          <p:cNvPr id="25" name="Text 22"/>
          <p:cNvSpPr/>
          <p:nvPr/>
        </p:nvSpPr>
        <p:spPr>
          <a:xfrm>
            <a:off x="6217920" y="3119628"/>
            <a:ext cx="2103120" cy="1691640"/>
          </a:xfrm>
          <a:prstGeom prst="rect">
            <a:avLst/>
          </a:prstGeom>
          <a:noFill/>
          <a:ln/>
        </p:spPr>
        <p:txBody>
          <a:bodyPr wrap="square" rtlCol="0" anchor="ctr"/>
          <a:lstStyle/>
          <a:p>
            <a:pPr marL="0" indent="0" algn="ctr">
              <a:buNone/>
            </a:pPr>
            <a:r>
              <a:rPr lang="en-US" sz="1100" dirty="0">
                <a:solidFill>
                  <a:srgbClr val="333333"/>
                </a:solidFill>
                <a:latin typeface="Calibri" pitchFamily="34" charset="0"/>
                <a:ea typeface="Calibri" pitchFamily="34" charset="-122"/>
                <a:cs typeface="Calibri" pitchFamily="34" charset="-120"/>
              </a:rPr>
              <a:t>Immediately suspend the individual from all contact with youth until the situation is reviewed.</a:t>
            </a:r>
            <a:endParaRPr lang="en-US" sz="1100" dirty="0"/>
          </a:p>
          <a:p>
            <a:pPr marL="0" indent="0" algn="ctr">
              <a:buNone/>
            </a:pPr>
            <a:endParaRPr lang="en-US" sz="1100" dirty="0"/>
          </a:p>
          <a:p>
            <a:pPr marL="0" indent="0" algn="ctr">
              <a:buNone/>
            </a:pPr>
            <a:r>
              <a:rPr lang="en-US" sz="1100" dirty="0">
                <a:solidFill>
                  <a:srgbClr val="333333"/>
                </a:solidFill>
                <a:latin typeface="Calibri" pitchFamily="34" charset="0"/>
                <a:ea typeface="Calibri" pitchFamily="34" charset="-122"/>
                <a:cs typeface="Calibri" pitchFamily="34" charset="-120"/>
              </a:rPr>
              <a:t>RI will then help assess and guide next steps.</a:t>
            </a:r>
            <a:endParaRPr lang="en-US" sz="1100" dirty="0"/>
          </a:p>
        </p:txBody>
      </p:sp>
      <p:sp>
        <p:nvSpPr>
          <p:cNvPr id="26" name="Shape 23"/>
          <p:cNvSpPr/>
          <p:nvPr/>
        </p:nvSpPr>
        <p:spPr>
          <a:xfrm>
            <a:off x="365760" y="4828032"/>
            <a:ext cx="8412480" cy="256032"/>
          </a:xfrm>
          <a:prstGeom prst="rect">
            <a:avLst/>
          </a:prstGeom>
          <a:solidFill>
            <a:srgbClr val="FDF2F2"/>
          </a:solidFill>
          <a:ln w="6350">
            <a:solidFill>
              <a:srgbClr val="FFCCCC"/>
            </a:solidFill>
            <a:prstDash val="solid"/>
          </a:ln>
        </p:spPr>
        <p:txBody>
          <a:bodyPr/>
          <a:lstStyle/>
          <a:p>
            <a:endParaRPr lang="en-US"/>
          </a:p>
        </p:txBody>
      </p:sp>
      <p:sp>
        <p:nvSpPr>
          <p:cNvPr id="27" name="Text 24"/>
          <p:cNvSpPr/>
          <p:nvPr/>
        </p:nvSpPr>
        <p:spPr>
          <a:xfrm>
            <a:off x="457200" y="4828032"/>
            <a:ext cx="8229600" cy="256032"/>
          </a:xfrm>
          <a:prstGeom prst="rect">
            <a:avLst/>
          </a:prstGeom>
          <a:noFill/>
          <a:ln/>
        </p:spPr>
        <p:txBody>
          <a:bodyPr wrap="square" lIns="0" tIns="0" rIns="0" bIns="0" rtlCol="0" anchor="ctr"/>
          <a:lstStyle/>
          <a:p>
            <a:pPr marL="0" indent="0">
              <a:buNone/>
            </a:pPr>
            <a:r>
              <a:rPr lang="en-US" sz="1000" b="1" dirty="0">
                <a:solidFill>
                  <a:srgbClr val="C0392B"/>
                </a:solidFill>
                <a:latin typeface="Calibri" pitchFamily="34" charset="0"/>
                <a:ea typeface="Calibri" pitchFamily="34" charset="-122"/>
                <a:cs typeface="Calibri" pitchFamily="34" charset="-120"/>
              </a:rPr>
              <a:t>⚠️  You are not the investigator — your role is to ensure safety and that the concern is reported and handled appropriately.</a:t>
            </a:r>
            <a:endParaRPr lang="en-US" sz="1000" dirty="0"/>
          </a:p>
        </p:txBody>
      </p:sp>
      <p:sp>
        <p:nvSpPr>
          <p:cNvPr id="29" name="Text 26"/>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Black" pitchFamily="34" charset="0"/>
                <a:ea typeface="Arial Black" pitchFamily="34" charset="-122"/>
                <a:cs typeface="Arial Black" pitchFamily="34" charset="-120"/>
              </a:rPr>
              <a:t>SCENARIO ACTIVITY — LET'S PRACTICE</a:t>
            </a:r>
            <a:endParaRPr lang="en-US" sz="2000" dirty="0"/>
          </a:p>
        </p:txBody>
      </p:sp>
      <p:sp>
        <p:nvSpPr>
          <p:cNvPr id="6" name="Shape 3"/>
          <p:cNvSpPr/>
          <p:nvPr/>
        </p:nvSpPr>
        <p:spPr>
          <a:xfrm>
            <a:off x="320040" y="1325880"/>
            <a:ext cx="2651760" cy="3291840"/>
          </a:xfrm>
          <a:prstGeom prst="rect">
            <a:avLst/>
          </a:prstGeom>
          <a:solidFill>
            <a:srgbClr val="E8EEF8"/>
          </a:solidFill>
          <a:ln w="12700">
            <a:solidFill>
              <a:srgbClr val="E8EEF8"/>
            </a:solidFill>
            <a:prstDash val="solid"/>
          </a:ln>
        </p:spPr>
        <p:txBody>
          <a:bodyPr/>
          <a:lstStyle/>
          <a:p>
            <a:endParaRPr lang="en-US"/>
          </a:p>
        </p:txBody>
      </p:sp>
      <p:sp>
        <p:nvSpPr>
          <p:cNvPr id="7" name="Shape 4"/>
          <p:cNvSpPr/>
          <p:nvPr/>
        </p:nvSpPr>
        <p:spPr>
          <a:xfrm>
            <a:off x="320040" y="1325880"/>
            <a:ext cx="2651760" cy="64008"/>
          </a:xfrm>
          <a:prstGeom prst="rect">
            <a:avLst/>
          </a:prstGeom>
          <a:solidFill>
            <a:srgbClr val="17458F"/>
          </a:solidFill>
          <a:ln w="12700">
            <a:solidFill>
              <a:srgbClr val="17458F"/>
            </a:solidFill>
            <a:prstDash val="solid"/>
          </a:ln>
        </p:spPr>
        <p:txBody>
          <a:bodyPr/>
          <a:lstStyle/>
          <a:p>
            <a:endParaRPr lang="en-US"/>
          </a:p>
        </p:txBody>
      </p:sp>
      <p:sp>
        <p:nvSpPr>
          <p:cNvPr id="8" name="Shape 5"/>
          <p:cNvSpPr/>
          <p:nvPr/>
        </p:nvSpPr>
        <p:spPr>
          <a:xfrm>
            <a:off x="1280160" y="1417320"/>
            <a:ext cx="731520" cy="731520"/>
          </a:xfrm>
          <a:prstGeom prst="ellipse">
            <a:avLst/>
          </a:prstGeom>
          <a:solidFill>
            <a:srgbClr val="17458F"/>
          </a:solidFill>
          <a:ln w="12700">
            <a:solidFill>
              <a:srgbClr val="17458F"/>
            </a:solidFill>
            <a:prstDash val="solid"/>
          </a:ln>
        </p:spPr>
        <p:txBody>
          <a:bodyPr/>
          <a:lstStyle/>
          <a:p>
            <a:endParaRPr lang="en-US"/>
          </a:p>
        </p:txBody>
      </p:sp>
      <p:sp>
        <p:nvSpPr>
          <p:cNvPr id="9" name="Text 6"/>
          <p:cNvSpPr/>
          <p:nvPr/>
        </p:nvSpPr>
        <p:spPr>
          <a:xfrm>
            <a:off x="1280160" y="1417320"/>
            <a:ext cx="731520" cy="731520"/>
          </a:xfrm>
          <a:prstGeom prst="rect">
            <a:avLst/>
          </a:prstGeom>
          <a:noFill/>
          <a:ln/>
        </p:spPr>
        <p:txBody>
          <a:bodyPr wrap="square" lIns="0" tIns="0" rIns="0" bIns="0" rtlCol="0" anchor="ctr"/>
          <a:lstStyle/>
          <a:p>
            <a:pPr marL="0" indent="0" algn="ctr">
              <a:buNone/>
            </a:pPr>
            <a:r>
              <a:rPr lang="en-US" sz="1100" b="1" dirty="0">
                <a:solidFill>
                  <a:srgbClr val="FFFFFF"/>
                </a:solidFill>
              </a:rPr>
              <a:t>Scenario 1</a:t>
            </a:r>
            <a:endParaRPr lang="en-US" sz="1100" dirty="0"/>
          </a:p>
        </p:txBody>
      </p:sp>
      <p:sp>
        <p:nvSpPr>
          <p:cNvPr id="10" name="Text 7"/>
          <p:cNvSpPr/>
          <p:nvPr/>
        </p:nvSpPr>
        <p:spPr>
          <a:xfrm>
            <a:off x="457200" y="2286000"/>
            <a:ext cx="2377440" cy="457200"/>
          </a:xfrm>
          <a:prstGeom prst="rect">
            <a:avLst/>
          </a:prstGeom>
          <a:noFill/>
          <a:ln/>
        </p:spPr>
        <p:txBody>
          <a:bodyPr wrap="square" lIns="0" tIns="0" rIns="0" bIns="0" rtlCol="0" anchor="ctr"/>
          <a:lstStyle/>
          <a:p>
            <a:pPr marL="0" indent="0" algn="ctr">
              <a:buNone/>
            </a:pPr>
            <a:r>
              <a:rPr lang="en-US" sz="1300" b="1" dirty="0">
                <a:solidFill>
                  <a:srgbClr val="0D2B5E"/>
                </a:solidFill>
                <a:latin typeface="Arial Black" pitchFamily="34" charset="0"/>
                <a:ea typeface="Arial Black" pitchFamily="34" charset="-122"/>
                <a:cs typeface="Arial Black" pitchFamily="34" charset="-120"/>
              </a:rPr>
              <a:t>New Member Concern</a:t>
            </a:r>
            <a:endParaRPr lang="en-US" sz="1300" dirty="0"/>
          </a:p>
        </p:txBody>
      </p:sp>
      <p:sp>
        <p:nvSpPr>
          <p:cNvPr id="11" name="Text 8"/>
          <p:cNvSpPr/>
          <p:nvPr/>
        </p:nvSpPr>
        <p:spPr>
          <a:xfrm>
            <a:off x="457200" y="2788920"/>
            <a:ext cx="2377440" cy="1691640"/>
          </a:xfrm>
          <a:prstGeom prst="rect">
            <a:avLst/>
          </a:prstGeom>
          <a:noFill/>
          <a:ln/>
        </p:spPr>
        <p:txBody>
          <a:bodyPr wrap="square" rtlCol="0" anchor="ctr"/>
          <a:lstStyle/>
          <a:p>
            <a:pPr marL="0" indent="0">
              <a:buNone/>
            </a:pPr>
            <a:r>
              <a:rPr lang="en-US" sz="1100" dirty="0">
                <a:solidFill>
                  <a:srgbClr val="444444"/>
                </a:solidFill>
                <a:latin typeface="Calibri" pitchFamily="34" charset="0"/>
                <a:ea typeface="Calibri" pitchFamily="34" charset="-122"/>
                <a:cs typeface="Calibri" pitchFamily="34" charset="-120"/>
              </a:rPr>
              <a:t>A new female member feels uncomfortable after an older member makes unsolicited comments and physical contact at a club social. The behavior continues at a second event, leaving her feeling unsafe.</a:t>
            </a:r>
            <a:endParaRPr lang="en-US" sz="1100" dirty="0"/>
          </a:p>
        </p:txBody>
      </p:sp>
      <p:sp>
        <p:nvSpPr>
          <p:cNvPr id="12" name="Shape 9"/>
          <p:cNvSpPr/>
          <p:nvPr/>
        </p:nvSpPr>
        <p:spPr>
          <a:xfrm>
            <a:off x="3200400" y="1325880"/>
            <a:ext cx="2651760" cy="3291840"/>
          </a:xfrm>
          <a:prstGeom prst="rect">
            <a:avLst/>
          </a:prstGeom>
          <a:solidFill>
            <a:srgbClr val="E8EEF8"/>
          </a:solidFill>
          <a:ln w="12700">
            <a:solidFill>
              <a:srgbClr val="E8EEF8"/>
            </a:solidFill>
            <a:prstDash val="solid"/>
          </a:ln>
        </p:spPr>
        <p:txBody>
          <a:bodyPr/>
          <a:lstStyle/>
          <a:p>
            <a:endParaRPr lang="en-US"/>
          </a:p>
        </p:txBody>
      </p:sp>
      <p:sp>
        <p:nvSpPr>
          <p:cNvPr id="13" name="Shape 10"/>
          <p:cNvSpPr/>
          <p:nvPr/>
        </p:nvSpPr>
        <p:spPr>
          <a:xfrm>
            <a:off x="3200400" y="1325880"/>
            <a:ext cx="2651760" cy="64008"/>
          </a:xfrm>
          <a:prstGeom prst="rect">
            <a:avLst/>
          </a:prstGeom>
          <a:solidFill>
            <a:srgbClr val="17458F"/>
          </a:solidFill>
          <a:ln w="12700">
            <a:solidFill>
              <a:srgbClr val="17458F"/>
            </a:solidFill>
            <a:prstDash val="solid"/>
          </a:ln>
        </p:spPr>
        <p:txBody>
          <a:bodyPr/>
          <a:lstStyle/>
          <a:p>
            <a:endParaRPr lang="en-US"/>
          </a:p>
        </p:txBody>
      </p:sp>
      <p:sp>
        <p:nvSpPr>
          <p:cNvPr id="14" name="Shape 11"/>
          <p:cNvSpPr/>
          <p:nvPr/>
        </p:nvSpPr>
        <p:spPr>
          <a:xfrm>
            <a:off x="4160520" y="1417320"/>
            <a:ext cx="731520" cy="731520"/>
          </a:xfrm>
          <a:prstGeom prst="ellipse">
            <a:avLst/>
          </a:prstGeom>
          <a:solidFill>
            <a:srgbClr val="17458F"/>
          </a:solidFill>
          <a:ln w="12700">
            <a:solidFill>
              <a:srgbClr val="17458F"/>
            </a:solidFill>
            <a:prstDash val="solid"/>
          </a:ln>
        </p:spPr>
        <p:txBody>
          <a:bodyPr/>
          <a:lstStyle/>
          <a:p>
            <a:endParaRPr lang="en-US"/>
          </a:p>
        </p:txBody>
      </p:sp>
      <p:sp>
        <p:nvSpPr>
          <p:cNvPr id="15" name="Text 12"/>
          <p:cNvSpPr/>
          <p:nvPr/>
        </p:nvSpPr>
        <p:spPr>
          <a:xfrm>
            <a:off x="4160520" y="1417320"/>
            <a:ext cx="731520" cy="731520"/>
          </a:xfrm>
          <a:prstGeom prst="rect">
            <a:avLst/>
          </a:prstGeom>
          <a:noFill/>
          <a:ln/>
        </p:spPr>
        <p:txBody>
          <a:bodyPr wrap="square" lIns="0" tIns="0" rIns="0" bIns="0" rtlCol="0" anchor="ctr"/>
          <a:lstStyle/>
          <a:p>
            <a:pPr marL="0" indent="0" algn="ctr">
              <a:buNone/>
            </a:pPr>
            <a:r>
              <a:rPr lang="en-US" sz="1100" b="1" dirty="0">
                <a:solidFill>
                  <a:srgbClr val="FFFFFF"/>
                </a:solidFill>
              </a:rPr>
              <a:t>Scenario 2</a:t>
            </a:r>
            <a:endParaRPr lang="en-US" sz="1100" dirty="0"/>
          </a:p>
        </p:txBody>
      </p:sp>
      <p:sp>
        <p:nvSpPr>
          <p:cNvPr id="16" name="Text 13"/>
          <p:cNvSpPr/>
          <p:nvPr/>
        </p:nvSpPr>
        <p:spPr>
          <a:xfrm>
            <a:off x="3337560" y="2286000"/>
            <a:ext cx="2377440" cy="457200"/>
          </a:xfrm>
          <a:prstGeom prst="rect">
            <a:avLst/>
          </a:prstGeom>
          <a:noFill/>
          <a:ln/>
        </p:spPr>
        <p:txBody>
          <a:bodyPr wrap="square" lIns="0" tIns="0" rIns="0" bIns="0" rtlCol="0" anchor="ctr"/>
          <a:lstStyle/>
          <a:p>
            <a:pPr marL="0" indent="0" algn="ctr">
              <a:buNone/>
            </a:pPr>
            <a:r>
              <a:rPr lang="en-US" sz="1300" b="1" dirty="0">
                <a:solidFill>
                  <a:srgbClr val="0D2B5E"/>
                </a:solidFill>
                <a:latin typeface="Arial Black" pitchFamily="34" charset="0"/>
                <a:ea typeface="Arial Black" pitchFamily="34" charset="-122"/>
                <a:cs typeface="Arial Black" pitchFamily="34" charset="-120"/>
              </a:rPr>
              <a:t>Unwanted Physical Contact</a:t>
            </a:r>
            <a:endParaRPr lang="en-US" sz="1300" dirty="0"/>
          </a:p>
        </p:txBody>
      </p:sp>
      <p:sp>
        <p:nvSpPr>
          <p:cNvPr id="17" name="Text 14"/>
          <p:cNvSpPr/>
          <p:nvPr/>
        </p:nvSpPr>
        <p:spPr>
          <a:xfrm>
            <a:off x="3337560" y="2788920"/>
            <a:ext cx="2377440" cy="1691640"/>
          </a:xfrm>
          <a:prstGeom prst="rect">
            <a:avLst/>
          </a:prstGeom>
          <a:noFill/>
          <a:ln/>
        </p:spPr>
        <p:txBody>
          <a:bodyPr wrap="square" rtlCol="0" anchor="ctr"/>
          <a:lstStyle/>
          <a:p>
            <a:pPr marL="0" indent="0">
              <a:buNone/>
            </a:pPr>
            <a:r>
              <a:rPr lang="en-US" sz="1100" dirty="0">
                <a:solidFill>
                  <a:srgbClr val="444444"/>
                </a:solidFill>
                <a:latin typeface="Calibri" pitchFamily="34" charset="0"/>
                <a:ea typeface="Calibri" pitchFamily="34" charset="-122"/>
                <a:cs typeface="Calibri" pitchFamily="34" charset="-120"/>
              </a:rPr>
              <a:t>After a club event, a member is grabbed and kissed without her consent while alone in a parking area. She contacts the club president the next day, asking to be kept separated from the individual.</a:t>
            </a:r>
            <a:endParaRPr lang="en-US" sz="1100" dirty="0"/>
          </a:p>
        </p:txBody>
      </p:sp>
      <p:sp>
        <p:nvSpPr>
          <p:cNvPr id="18" name="Shape 15"/>
          <p:cNvSpPr/>
          <p:nvPr/>
        </p:nvSpPr>
        <p:spPr>
          <a:xfrm>
            <a:off x="6080760" y="1325880"/>
            <a:ext cx="2651760" cy="3291840"/>
          </a:xfrm>
          <a:prstGeom prst="rect">
            <a:avLst/>
          </a:prstGeom>
          <a:solidFill>
            <a:srgbClr val="E8EEF8"/>
          </a:solidFill>
          <a:ln w="12700">
            <a:solidFill>
              <a:srgbClr val="E8EEF8"/>
            </a:solidFill>
            <a:prstDash val="solid"/>
          </a:ln>
        </p:spPr>
        <p:txBody>
          <a:bodyPr/>
          <a:lstStyle/>
          <a:p>
            <a:endParaRPr lang="en-US"/>
          </a:p>
        </p:txBody>
      </p:sp>
      <p:sp>
        <p:nvSpPr>
          <p:cNvPr id="19" name="Shape 16"/>
          <p:cNvSpPr/>
          <p:nvPr/>
        </p:nvSpPr>
        <p:spPr>
          <a:xfrm>
            <a:off x="6080760" y="1325880"/>
            <a:ext cx="2651760" cy="64008"/>
          </a:xfrm>
          <a:prstGeom prst="rect">
            <a:avLst/>
          </a:prstGeom>
          <a:solidFill>
            <a:srgbClr val="C0392B"/>
          </a:solidFill>
          <a:ln w="12700">
            <a:solidFill>
              <a:srgbClr val="C0392B"/>
            </a:solidFill>
            <a:prstDash val="solid"/>
          </a:ln>
        </p:spPr>
        <p:txBody>
          <a:bodyPr/>
          <a:lstStyle/>
          <a:p>
            <a:endParaRPr lang="en-US"/>
          </a:p>
        </p:txBody>
      </p:sp>
      <p:sp>
        <p:nvSpPr>
          <p:cNvPr id="20" name="Shape 17"/>
          <p:cNvSpPr/>
          <p:nvPr/>
        </p:nvSpPr>
        <p:spPr>
          <a:xfrm>
            <a:off x="7040880" y="1417320"/>
            <a:ext cx="731520" cy="731520"/>
          </a:xfrm>
          <a:prstGeom prst="ellipse">
            <a:avLst/>
          </a:prstGeom>
          <a:solidFill>
            <a:srgbClr val="C0392B"/>
          </a:solidFill>
          <a:ln w="12700">
            <a:solidFill>
              <a:srgbClr val="C0392B"/>
            </a:solidFill>
            <a:prstDash val="solid"/>
          </a:ln>
        </p:spPr>
        <p:txBody>
          <a:bodyPr/>
          <a:lstStyle/>
          <a:p>
            <a:endParaRPr lang="en-US"/>
          </a:p>
        </p:txBody>
      </p:sp>
      <p:sp>
        <p:nvSpPr>
          <p:cNvPr id="21" name="Text 18"/>
          <p:cNvSpPr/>
          <p:nvPr/>
        </p:nvSpPr>
        <p:spPr>
          <a:xfrm>
            <a:off x="7040880" y="1417320"/>
            <a:ext cx="731520" cy="731520"/>
          </a:xfrm>
          <a:prstGeom prst="rect">
            <a:avLst/>
          </a:prstGeom>
          <a:noFill/>
          <a:ln/>
        </p:spPr>
        <p:txBody>
          <a:bodyPr wrap="square" lIns="0" tIns="0" rIns="0" bIns="0" rtlCol="0" anchor="ctr"/>
          <a:lstStyle/>
          <a:p>
            <a:pPr marL="0" indent="0" algn="ctr">
              <a:buNone/>
            </a:pPr>
            <a:r>
              <a:rPr lang="en-US" sz="1100" b="1" dirty="0">
                <a:solidFill>
                  <a:srgbClr val="FFFFFF"/>
                </a:solidFill>
              </a:rPr>
              <a:t>Scenario 3</a:t>
            </a:r>
            <a:endParaRPr lang="en-US" sz="1100" dirty="0"/>
          </a:p>
        </p:txBody>
      </p:sp>
      <p:sp>
        <p:nvSpPr>
          <p:cNvPr id="22" name="Text 19"/>
          <p:cNvSpPr/>
          <p:nvPr/>
        </p:nvSpPr>
        <p:spPr>
          <a:xfrm>
            <a:off x="6217920" y="2286000"/>
            <a:ext cx="2377440" cy="457200"/>
          </a:xfrm>
          <a:prstGeom prst="rect">
            <a:avLst/>
          </a:prstGeom>
          <a:noFill/>
          <a:ln/>
        </p:spPr>
        <p:txBody>
          <a:bodyPr wrap="square" lIns="0" tIns="0" rIns="0" bIns="0" rtlCol="0" anchor="ctr"/>
          <a:lstStyle/>
          <a:p>
            <a:pPr marL="0" indent="0" algn="ctr">
              <a:buNone/>
            </a:pPr>
            <a:r>
              <a:rPr lang="en-US" sz="1300" b="1" dirty="0">
                <a:solidFill>
                  <a:srgbClr val="0D2B5E"/>
                </a:solidFill>
                <a:latin typeface="Arial Black" pitchFamily="34" charset="0"/>
                <a:ea typeface="Arial Black" pitchFamily="34" charset="-122"/>
                <a:cs typeface="Arial Black" pitchFamily="34" charset="-120"/>
              </a:rPr>
              <a:t>Youth Communication</a:t>
            </a:r>
            <a:endParaRPr lang="en-US" sz="1300" dirty="0"/>
          </a:p>
        </p:txBody>
      </p:sp>
      <p:sp>
        <p:nvSpPr>
          <p:cNvPr id="23" name="Text 20"/>
          <p:cNvSpPr/>
          <p:nvPr/>
        </p:nvSpPr>
        <p:spPr>
          <a:xfrm>
            <a:off x="6217920" y="2788920"/>
            <a:ext cx="2377440" cy="1691640"/>
          </a:xfrm>
          <a:prstGeom prst="rect">
            <a:avLst/>
          </a:prstGeom>
          <a:noFill/>
          <a:ln/>
        </p:spPr>
        <p:txBody>
          <a:bodyPr wrap="square" rtlCol="0" anchor="ctr"/>
          <a:lstStyle/>
          <a:p>
            <a:pPr marL="0" indent="0">
              <a:buNone/>
            </a:pPr>
            <a:r>
              <a:rPr lang="en-US" sz="1100" dirty="0">
                <a:solidFill>
                  <a:srgbClr val="444444"/>
                </a:solidFill>
                <a:latin typeface="Calibri" pitchFamily="34" charset="0"/>
                <a:ea typeface="Calibri" pitchFamily="34" charset="-122"/>
                <a:cs typeface="Calibri" pitchFamily="34" charset="-120"/>
              </a:rPr>
              <a:t>A 17-year-old youth program participant tells a volunteer that a Rotarian has been sending her late-night private messages that became increasingly personal and uncomfortable.</a:t>
            </a:r>
            <a:endParaRPr lang="en-US" sz="1100" dirty="0"/>
          </a:p>
        </p:txBody>
      </p:sp>
      <p:sp>
        <p:nvSpPr>
          <p:cNvPr id="24" name="Shape 21"/>
          <p:cNvSpPr/>
          <p:nvPr/>
        </p:nvSpPr>
        <p:spPr>
          <a:xfrm>
            <a:off x="365760" y="4663440"/>
            <a:ext cx="8412480" cy="384048"/>
          </a:xfrm>
          <a:prstGeom prst="rect">
            <a:avLst/>
          </a:prstGeom>
          <a:solidFill>
            <a:srgbClr val="0D2B5E"/>
          </a:solidFill>
          <a:ln w="12700">
            <a:solidFill>
              <a:srgbClr val="0D2B5E"/>
            </a:solidFill>
            <a:prstDash val="solid"/>
          </a:ln>
        </p:spPr>
        <p:txBody>
          <a:bodyPr/>
          <a:lstStyle/>
          <a:p>
            <a:endParaRPr lang="en-US"/>
          </a:p>
        </p:txBody>
      </p:sp>
      <p:sp>
        <p:nvSpPr>
          <p:cNvPr id="25" name="Text 22"/>
          <p:cNvSpPr/>
          <p:nvPr/>
        </p:nvSpPr>
        <p:spPr>
          <a:xfrm>
            <a:off x="457200" y="4663440"/>
            <a:ext cx="8229600" cy="384048"/>
          </a:xfrm>
          <a:prstGeom prst="rect">
            <a:avLst/>
          </a:prstGeom>
          <a:noFill/>
          <a:ln/>
        </p:spPr>
        <p:txBody>
          <a:bodyPr wrap="square" lIns="0" tIns="0" rIns="0" bIns="0"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Discuss: What is your first priority?  •  Who do you call?  •  What additional info do you need?       |    Focus on process, not determining guilt.</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200" b="1" dirty="0">
                <a:solidFill>
                  <a:srgbClr val="FFFFFF"/>
                </a:solidFill>
                <a:latin typeface="Arial Black" pitchFamily="34" charset="0"/>
                <a:ea typeface="Arial Black" pitchFamily="34" charset="-122"/>
                <a:cs typeface="Arial Black" pitchFamily="34" charset="-120"/>
              </a:rPr>
              <a:t>WHEN SERIOUS CONCERNS ARISE</a:t>
            </a:r>
            <a:endParaRPr lang="en-US" sz="2200" dirty="0"/>
          </a:p>
        </p:txBody>
      </p:sp>
      <p:sp>
        <p:nvSpPr>
          <p:cNvPr id="6" name="Shape 3"/>
          <p:cNvSpPr/>
          <p:nvPr/>
        </p:nvSpPr>
        <p:spPr>
          <a:xfrm>
            <a:off x="320040" y="1325880"/>
            <a:ext cx="2651760" cy="3291840"/>
          </a:xfrm>
          <a:prstGeom prst="rect">
            <a:avLst/>
          </a:prstGeom>
          <a:solidFill>
            <a:srgbClr val="FAFAFA"/>
          </a:solidFill>
          <a:ln w="12700">
            <a:solidFill>
              <a:srgbClr val="E0E0E0"/>
            </a:solidFill>
            <a:prstDash val="solid"/>
          </a:ln>
        </p:spPr>
        <p:txBody>
          <a:bodyPr/>
          <a:lstStyle/>
          <a:p>
            <a:endParaRPr lang="en-US"/>
          </a:p>
        </p:txBody>
      </p:sp>
      <p:sp>
        <p:nvSpPr>
          <p:cNvPr id="7" name="Shape 4"/>
          <p:cNvSpPr/>
          <p:nvPr/>
        </p:nvSpPr>
        <p:spPr>
          <a:xfrm>
            <a:off x="320040" y="1325880"/>
            <a:ext cx="2651760" cy="91440"/>
          </a:xfrm>
          <a:prstGeom prst="rect">
            <a:avLst/>
          </a:prstGeom>
          <a:solidFill>
            <a:srgbClr val="C0392B"/>
          </a:solidFill>
          <a:ln w="12700">
            <a:solidFill>
              <a:srgbClr val="C0392B"/>
            </a:solidFill>
            <a:prstDash val="solid"/>
          </a:ln>
        </p:spPr>
        <p:txBody>
          <a:bodyPr/>
          <a:lstStyle/>
          <a:p>
            <a:endParaRPr lang="en-US"/>
          </a:p>
        </p:txBody>
      </p:sp>
      <p:sp>
        <p:nvSpPr>
          <p:cNvPr id="8" name="Text 5"/>
          <p:cNvSpPr/>
          <p:nvPr/>
        </p:nvSpPr>
        <p:spPr>
          <a:xfrm>
            <a:off x="457200" y="1508760"/>
            <a:ext cx="914400" cy="822960"/>
          </a:xfrm>
          <a:prstGeom prst="rect">
            <a:avLst/>
          </a:prstGeom>
          <a:noFill/>
          <a:ln/>
        </p:spPr>
        <p:txBody>
          <a:bodyPr wrap="square" lIns="0" tIns="0" rIns="0" bIns="0" rtlCol="0" anchor="ctr"/>
          <a:lstStyle/>
          <a:p>
            <a:pPr marL="0" indent="0">
              <a:buNone/>
            </a:pPr>
            <a:r>
              <a:rPr lang="en-US" sz="4800" b="1" dirty="0">
                <a:solidFill>
                  <a:srgbClr val="C0392B"/>
                </a:solidFill>
                <a:latin typeface="Arial Black" pitchFamily="34" charset="0"/>
                <a:ea typeface="Arial Black" pitchFamily="34" charset="-122"/>
                <a:cs typeface="Arial Black" pitchFamily="34" charset="-120"/>
              </a:rPr>
              <a:t>01</a:t>
            </a:r>
            <a:endParaRPr lang="en-US" sz="4800" dirty="0"/>
          </a:p>
        </p:txBody>
      </p:sp>
      <p:sp>
        <p:nvSpPr>
          <p:cNvPr id="9" name="Text 6"/>
          <p:cNvSpPr/>
          <p:nvPr/>
        </p:nvSpPr>
        <p:spPr>
          <a:xfrm>
            <a:off x="457200" y="2423160"/>
            <a:ext cx="2377440" cy="502920"/>
          </a:xfrm>
          <a:prstGeom prst="rect">
            <a:avLst/>
          </a:prstGeom>
          <a:noFill/>
          <a:ln/>
        </p:spPr>
        <p:txBody>
          <a:bodyPr wrap="square" lIns="0" tIns="0" rIns="0" bIns="0" rtlCol="0" anchor="ctr"/>
          <a:lstStyle/>
          <a:p>
            <a:pPr marL="0" indent="0">
              <a:buNone/>
            </a:pPr>
            <a:r>
              <a:rPr lang="en-US" sz="1600" b="1" dirty="0">
                <a:solidFill>
                  <a:srgbClr val="0D2B5E"/>
                </a:solidFill>
                <a:latin typeface="Arial Black" pitchFamily="34" charset="0"/>
                <a:ea typeface="Arial Black" pitchFamily="34" charset="-122"/>
                <a:cs typeface="Arial Black" pitchFamily="34" charset="-120"/>
              </a:rPr>
              <a:t>Safety First</a:t>
            </a:r>
            <a:endParaRPr lang="en-US" sz="1600" dirty="0"/>
          </a:p>
        </p:txBody>
      </p:sp>
      <p:sp>
        <p:nvSpPr>
          <p:cNvPr id="10" name="Shape 7"/>
          <p:cNvSpPr/>
          <p:nvPr/>
        </p:nvSpPr>
        <p:spPr>
          <a:xfrm>
            <a:off x="457200" y="2971800"/>
            <a:ext cx="2377440" cy="36576"/>
          </a:xfrm>
          <a:prstGeom prst="rect">
            <a:avLst/>
          </a:prstGeom>
          <a:solidFill>
            <a:srgbClr val="C0392B"/>
          </a:solidFill>
          <a:ln w="12700">
            <a:solidFill>
              <a:srgbClr val="C0392B"/>
            </a:solidFill>
            <a:prstDash val="solid"/>
          </a:ln>
        </p:spPr>
        <p:txBody>
          <a:bodyPr/>
          <a:lstStyle/>
          <a:p>
            <a:endParaRPr lang="en-US"/>
          </a:p>
        </p:txBody>
      </p:sp>
      <p:sp>
        <p:nvSpPr>
          <p:cNvPr id="11" name="Text 8"/>
          <p:cNvSpPr/>
          <p:nvPr/>
        </p:nvSpPr>
        <p:spPr>
          <a:xfrm>
            <a:off x="457200" y="3063240"/>
            <a:ext cx="2377440" cy="141732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The physical and emotional safety of everyone involved — especially the person who came forward — is always the first priority.</a:t>
            </a:r>
            <a:endParaRPr lang="en-US" sz="1200" dirty="0"/>
          </a:p>
        </p:txBody>
      </p:sp>
      <p:sp>
        <p:nvSpPr>
          <p:cNvPr id="12" name="Shape 9"/>
          <p:cNvSpPr/>
          <p:nvPr/>
        </p:nvSpPr>
        <p:spPr>
          <a:xfrm>
            <a:off x="3200400" y="1325880"/>
            <a:ext cx="2651760" cy="3291840"/>
          </a:xfrm>
          <a:prstGeom prst="rect">
            <a:avLst/>
          </a:prstGeom>
          <a:solidFill>
            <a:srgbClr val="FAFAFA"/>
          </a:solidFill>
          <a:ln w="12700">
            <a:solidFill>
              <a:srgbClr val="E0E0E0"/>
            </a:solidFill>
            <a:prstDash val="solid"/>
          </a:ln>
        </p:spPr>
        <p:txBody>
          <a:bodyPr/>
          <a:lstStyle/>
          <a:p>
            <a:endParaRPr lang="en-US"/>
          </a:p>
        </p:txBody>
      </p:sp>
      <p:sp>
        <p:nvSpPr>
          <p:cNvPr id="13" name="Shape 10"/>
          <p:cNvSpPr/>
          <p:nvPr/>
        </p:nvSpPr>
        <p:spPr>
          <a:xfrm>
            <a:off x="3200400" y="1325880"/>
            <a:ext cx="2651760" cy="91440"/>
          </a:xfrm>
          <a:prstGeom prst="rect">
            <a:avLst/>
          </a:prstGeom>
          <a:solidFill>
            <a:srgbClr val="17458F"/>
          </a:solidFill>
          <a:ln w="12700">
            <a:solidFill>
              <a:srgbClr val="17458F"/>
            </a:solidFill>
            <a:prstDash val="solid"/>
          </a:ln>
        </p:spPr>
        <p:txBody>
          <a:bodyPr/>
          <a:lstStyle/>
          <a:p>
            <a:endParaRPr lang="en-US"/>
          </a:p>
        </p:txBody>
      </p:sp>
      <p:sp>
        <p:nvSpPr>
          <p:cNvPr id="14" name="Text 11"/>
          <p:cNvSpPr/>
          <p:nvPr/>
        </p:nvSpPr>
        <p:spPr>
          <a:xfrm>
            <a:off x="3337560" y="1508760"/>
            <a:ext cx="914400" cy="822960"/>
          </a:xfrm>
          <a:prstGeom prst="rect">
            <a:avLst/>
          </a:prstGeom>
          <a:noFill/>
          <a:ln/>
        </p:spPr>
        <p:txBody>
          <a:bodyPr wrap="square" lIns="0" tIns="0" rIns="0" bIns="0" rtlCol="0" anchor="ctr"/>
          <a:lstStyle/>
          <a:p>
            <a:pPr marL="0" indent="0">
              <a:buNone/>
            </a:pPr>
            <a:r>
              <a:rPr lang="en-US" sz="4800" b="1" dirty="0">
                <a:solidFill>
                  <a:srgbClr val="17458F"/>
                </a:solidFill>
                <a:latin typeface="Arial Black" pitchFamily="34" charset="0"/>
                <a:ea typeface="Arial Black" pitchFamily="34" charset="-122"/>
                <a:cs typeface="Arial Black" pitchFamily="34" charset="-120"/>
              </a:rPr>
              <a:t>02</a:t>
            </a:r>
            <a:endParaRPr lang="en-US" sz="4800" dirty="0"/>
          </a:p>
        </p:txBody>
      </p:sp>
      <p:sp>
        <p:nvSpPr>
          <p:cNvPr id="15" name="Text 12"/>
          <p:cNvSpPr/>
          <p:nvPr/>
        </p:nvSpPr>
        <p:spPr>
          <a:xfrm>
            <a:off x="3337560" y="2423160"/>
            <a:ext cx="2377440" cy="502920"/>
          </a:xfrm>
          <a:prstGeom prst="rect">
            <a:avLst/>
          </a:prstGeom>
          <a:noFill/>
          <a:ln/>
        </p:spPr>
        <p:txBody>
          <a:bodyPr wrap="square" lIns="0" tIns="0" rIns="0" bIns="0" rtlCol="0" anchor="ctr"/>
          <a:lstStyle/>
          <a:p>
            <a:pPr marL="0" indent="0">
              <a:buNone/>
            </a:pPr>
            <a:r>
              <a:rPr lang="en-US" sz="1600" b="1" dirty="0">
                <a:solidFill>
                  <a:srgbClr val="0D2B5E"/>
                </a:solidFill>
                <a:latin typeface="Arial Black" pitchFamily="34" charset="0"/>
                <a:ea typeface="Arial Black" pitchFamily="34" charset="-122"/>
                <a:cs typeface="Arial Black" pitchFamily="34" charset="-120"/>
              </a:rPr>
              <a:t>Consult Early</a:t>
            </a:r>
            <a:endParaRPr lang="en-US" sz="1600" dirty="0"/>
          </a:p>
        </p:txBody>
      </p:sp>
      <p:sp>
        <p:nvSpPr>
          <p:cNvPr id="16" name="Shape 13"/>
          <p:cNvSpPr/>
          <p:nvPr/>
        </p:nvSpPr>
        <p:spPr>
          <a:xfrm>
            <a:off x="3337560" y="2971800"/>
            <a:ext cx="2377440" cy="36576"/>
          </a:xfrm>
          <a:prstGeom prst="rect">
            <a:avLst/>
          </a:prstGeom>
          <a:solidFill>
            <a:srgbClr val="17458F"/>
          </a:solidFill>
          <a:ln w="12700">
            <a:solidFill>
              <a:srgbClr val="17458F"/>
            </a:solidFill>
            <a:prstDash val="solid"/>
          </a:ln>
        </p:spPr>
        <p:txBody>
          <a:bodyPr/>
          <a:lstStyle/>
          <a:p>
            <a:endParaRPr lang="en-US"/>
          </a:p>
        </p:txBody>
      </p:sp>
      <p:sp>
        <p:nvSpPr>
          <p:cNvPr id="17" name="Text 14"/>
          <p:cNvSpPr/>
          <p:nvPr/>
        </p:nvSpPr>
        <p:spPr>
          <a:xfrm>
            <a:off x="3337560" y="3063240"/>
            <a:ext cx="2377440" cy="141732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Reach out to your DG and the C&amp;V team before you act. You are not expected to figure this out alone.</a:t>
            </a:r>
            <a:endParaRPr lang="en-US" sz="1200" dirty="0"/>
          </a:p>
        </p:txBody>
      </p:sp>
      <p:sp>
        <p:nvSpPr>
          <p:cNvPr id="18" name="Shape 15"/>
          <p:cNvSpPr/>
          <p:nvPr/>
        </p:nvSpPr>
        <p:spPr>
          <a:xfrm>
            <a:off x="6080760" y="1325880"/>
            <a:ext cx="2651760" cy="3291840"/>
          </a:xfrm>
          <a:prstGeom prst="rect">
            <a:avLst/>
          </a:prstGeom>
          <a:solidFill>
            <a:srgbClr val="FAFAFA"/>
          </a:solidFill>
          <a:ln w="12700">
            <a:solidFill>
              <a:srgbClr val="E0E0E0"/>
            </a:solidFill>
            <a:prstDash val="solid"/>
          </a:ln>
        </p:spPr>
        <p:txBody>
          <a:bodyPr/>
          <a:lstStyle/>
          <a:p>
            <a:endParaRPr lang="en-US"/>
          </a:p>
        </p:txBody>
      </p:sp>
      <p:sp>
        <p:nvSpPr>
          <p:cNvPr id="19" name="Shape 16"/>
          <p:cNvSpPr/>
          <p:nvPr/>
        </p:nvSpPr>
        <p:spPr>
          <a:xfrm>
            <a:off x="6080760" y="1325880"/>
            <a:ext cx="2651760" cy="91440"/>
          </a:xfrm>
          <a:prstGeom prst="rect">
            <a:avLst/>
          </a:prstGeom>
          <a:solidFill>
            <a:srgbClr val="27AE60"/>
          </a:solidFill>
          <a:ln w="12700">
            <a:solidFill>
              <a:srgbClr val="27AE60"/>
            </a:solidFill>
            <a:prstDash val="solid"/>
          </a:ln>
        </p:spPr>
        <p:txBody>
          <a:bodyPr/>
          <a:lstStyle/>
          <a:p>
            <a:endParaRPr lang="en-US"/>
          </a:p>
        </p:txBody>
      </p:sp>
      <p:sp>
        <p:nvSpPr>
          <p:cNvPr id="20" name="Text 17"/>
          <p:cNvSpPr/>
          <p:nvPr/>
        </p:nvSpPr>
        <p:spPr>
          <a:xfrm>
            <a:off x="6217920" y="1508760"/>
            <a:ext cx="914400" cy="822960"/>
          </a:xfrm>
          <a:prstGeom prst="rect">
            <a:avLst/>
          </a:prstGeom>
          <a:noFill/>
          <a:ln/>
        </p:spPr>
        <p:txBody>
          <a:bodyPr wrap="square" lIns="0" tIns="0" rIns="0" bIns="0" rtlCol="0" anchor="ctr"/>
          <a:lstStyle/>
          <a:p>
            <a:pPr marL="0" indent="0">
              <a:buNone/>
            </a:pPr>
            <a:r>
              <a:rPr lang="en-US" sz="4800" b="1" dirty="0">
                <a:solidFill>
                  <a:srgbClr val="27AE60"/>
                </a:solidFill>
                <a:latin typeface="Arial Black" pitchFamily="34" charset="0"/>
                <a:ea typeface="Arial Black" pitchFamily="34" charset="-122"/>
                <a:cs typeface="Arial Black" pitchFamily="34" charset="-120"/>
              </a:rPr>
              <a:t>03</a:t>
            </a:r>
            <a:endParaRPr lang="en-US" sz="4800" dirty="0"/>
          </a:p>
        </p:txBody>
      </p:sp>
      <p:sp>
        <p:nvSpPr>
          <p:cNvPr id="21" name="Text 18"/>
          <p:cNvSpPr/>
          <p:nvPr/>
        </p:nvSpPr>
        <p:spPr>
          <a:xfrm>
            <a:off x="6217920" y="2423160"/>
            <a:ext cx="2377440" cy="502920"/>
          </a:xfrm>
          <a:prstGeom prst="rect">
            <a:avLst/>
          </a:prstGeom>
          <a:noFill/>
          <a:ln/>
        </p:spPr>
        <p:txBody>
          <a:bodyPr wrap="square" lIns="0" tIns="0" rIns="0" bIns="0" rtlCol="0" anchor="ctr"/>
          <a:lstStyle/>
          <a:p>
            <a:pPr marL="0" indent="0">
              <a:buNone/>
            </a:pPr>
            <a:r>
              <a:rPr lang="en-US" sz="1600" b="1" dirty="0">
                <a:solidFill>
                  <a:srgbClr val="0D2B5E"/>
                </a:solidFill>
                <a:latin typeface="Arial Black" pitchFamily="34" charset="0"/>
                <a:ea typeface="Arial Black" pitchFamily="34" charset="-122"/>
                <a:cs typeface="Arial Black" pitchFamily="34" charset="-120"/>
              </a:rPr>
              <a:t>Trust the Process</a:t>
            </a:r>
            <a:endParaRPr lang="en-US" sz="1600" dirty="0"/>
          </a:p>
        </p:txBody>
      </p:sp>
      <p:sp>
        <p:nvSpPr>
          <p:cNvPr id="22" name="Shape 19"/>
          <p:cNvSpPr/>
          <p:nvPr/>
        </p:nvSpPr>
        <p:spPr>
          <a:xfrm>
            <a:off x="6217920" y="2971800"/>
            <a:ext cx="2377440" cy="36576"/>
          </a:xfrm>
          <a:prstGeom prst="rect">
            <a:avLst/>
          </a:prstGeom>
          <a:solidFill>
            <a:srgbClr val="27AE60"/>
          </a:solidFill>
          <a:ln w="12700">
            <a:solidFill>
              <a:srgbClr val="27AE60"/>
            </a:solidFill>
            <a:prstDash val="solid"/>
          </a:ln>
        </p:spPr>
        <p:txBody>
          <a:bodyPr/>
          <a:lstStyle/>
          <a:p>
            <a:endParaRPr lang="en-US"/>
          </a:p>
        </p:txBody>
      </p:sp>
      <p:sp>
        <p:nvSpPr>
          <p:cNvPr id="23" name="Text 20"/>
          <p:cNvSpPr/>
          <p:nvPr/>
        </p:nvSpPr>
        <p:spPr>
          <a:xfrm>
            <a:off x="6217920" y="3063240"/>
            <a:ext cx="2377440" cy="1417320"/>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Follow the formal process faithfully — it protects you, the club, and ensures a fair outcome for everyone.</a:t>
            </a:r>
            <a:endParaRPr lang="en-US" sz="1200" dirty="0"/>
          </a:p>
        </p:txBody>
      </p:sp>
      <p:sp>
        <p:nvSpPr>
          <p:cNvPr id="24" name="Shape 21"/>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25" name="Text 22"/>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0D2B5E"/>
        </a:solidFill>
        <a:effectLst/>
      </p:bgPr>
    </p:bg>
    <p:spTree>
      <p:nvGrpSpPr>
        <p:cNvPr id="1" name=""/>
        <p:cNvGrpSpPr/>
        <p:nvPr/>
      </p:nvGrpSpPr>
      <p:grpSpPr>
        <a:xfrm>
          <a:off x="0" y="0"/>
          <a:ext cx="0" cy="0"/>
          <a:chOff x="0" y="0"/>
          <a:chExt cx="0" cy="0"/>
        </a:xfrm>
      </p:grpSpPr>
      <p:pic>
        <p:nvPicPr>
          <p:cNvPr id="2" name="Image 0" descr="/home/claude/unpacked/ppt/media/image2.png"/>
          <p:cNvPicPr>
            <a:picLocks noChangeAspect="1"/>
          </p:cNvPicPr>
          <p:nvPr/>
        </p:nvPicPr>
        <p:blipFill>
          <a:blip r:embed="rId3">
            <a:alphaModFix amt="15000"/>
          </a:blip>
          <a:stretch>
            <a:fillRect/>
          </a:stretch>
        </p:blipFill>
        <p:spPr>
          <a:xfrm>
            <a:off x="5943600" y="731520"/>
            <a:ext cx="3474720" cy="3474720"/>
          </a:xfrm>
          <a:prstGeom prst="rect">
            <a:avLst/>
          </a:prstGeom>
        </p:spPr>
      </p:pic>
      <p:sp>
        <p:nvSpPr>
          <p:cNvPr id="3"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4" name="Image 1" descr="/home/claude/unpacked/ppt/media/image4.png"/>
          <p:cNvPicPr>
            <a:picLocks noChangeAspect="1"/>
          </p:cNvPicPr>
          <p:nvPr/>
        </p:nvPicPr>
        <p:blipFill>
          <a:blip r:embed="rId4"/>
          <a:stretch>
            <a:fillRect/>
          </a:stretch>
        </p:blipFill>
        <p:spPr>
          <a:xfrm>
            <a:off x="274320" y="91440"/>
            <a:ext cx="2743200" cy="530352"/>
          </a:xfrm>
          <a:prstGeom prst="rect">
            <a:avLst/>
          </a:prstGeom>
        </p:spPr>
      </p:pic>
      <p:sp>
        <p:nvSpPr>
          <p:cNvPr id="5" name="Text 1"/>
          <p:cNvSpPr/>
          <p:nvPr/>
        </p:nvSpPr>
        <p:spPr>
          <a:xfrm>
            <a:off x="457200" y="822960"/>
            <a:ext cx="7315200" cy="320040"/>
          </a:xfrm>
          <a:prstGeom prst="rect">
            <a:avLst/>
          </a:prstGeom>
          <a:noFill/>
          <a:ln/>
        </p:spPr>
        <p:txBody>
          <a:bodyPr wrap="square" lIns="0" tIns="0" rIns="0" bIns="0" rtlCol="0" anchor="ctr"/>
          <a:lstStyle/>
          <a:p>
            <a:pPr marL="0" indent="0">
              <a:buNone/>
            </a:pPr>
            <a:r>
              <a:rPr lang="en-US" sz="1200" b="1" kern="0" spc="300" dirty="0">
                <a:solidFill>
                  <a:srgbClr val="F7A81B"/>
                </a:solidFill>
                <a:latin typeface="Calibri" pitchFamily="34" charset="0"/>
                <a:ea typeface="Calibri" pitchFamily="34" charset="-122"/>
                <a:cs typeface="Calibri" pitchFamily="34" charset="-120"/>
              </a:rPr>
              <a:t>FINAL REFLECTION</a:t>
            </a:r>
            <a:endParaRPr lang="en-US" sz="1200" dirty="0"/>
          </a:p>
        </p:txBody>
      </p:sp>
      <p:sp>
        <p:nvSpPr>
          <p:cNvPr id="6" name="Shape 2"/>
          <p:cNvSpPr/>
          <p:nvPr/>
        </p:nvSpPr>
        <p:spPr>
          <a:xfrm>
            <a:off x="457200" y="1234440"/>
            <a:ext cx="64008" cy="2926080"/>
          </a:xfrm>
          <a:prstGeom prst="rect">
            <a:avLst/>
          </a:prstGeom>
          <a:solidFill>
            <a:srgbClr val="F7A81B"/>
          </a:solidFill>
          <a:ln w="12700">
            <a:solidFill>
              <a:srgbClr val="F7A81B"/>
            </a:solidFill>
            <a:prstDash val="solid"/>
          </a:ln>
        </p:spPr>
        <p:txBody>
          <a:bodyPr/>
          <a:lstStyle/>
          <a:p>
            <a:endParaRPr lang="en-US"/>
          </a:p>
        </p:txBody>
      </p:sp>
      <p:sp>
        <p:nvSpPr>
          <p:cNvPr id="7" name="Text 3"/>
          <p:cNvSpPr/>
          <p:nvPr/>
        </p:nvSpPr>
        <p:spPr>
          <a:xfrm>
            <a:off x="502920" y="1188720"/>
            <a:ext cx="914400" cy="822960"/>
          </a:xfrm>
          <a:prstGeom prst="rect">
            <a:avLst/>
          </a:prstGeom>
          <a:noFill/>
          <a:ln/>
        </p:spPr>
        <p:txBody>
          <a:bodyPr wrap="square" lIns="0" tIns="0" rIns="0" bIns="0" rtlCol="0" anchor="ctr"/>
          <a:lstStyle/>
          <a:p>
            <a:pPr marL="0" indent="0">
              <a:buNone/>
            </a:pPr>
            <a:r>
              <a:rPr lang="en-US" sz="7000" dirty="0">
                <a:solidFill>
                  <a:srgbClr val="F7A81B"/>
                </a:solidFill>
                <a:latin typeface="Georgia" pitchFamily="34" charset="0"/>
                <a:ea typeface="Georgia" pitchFamily="34" charset="-122"/>
                <a:cs typeface="Georgia" pitchFamily="34" charset="-120"/>
              </a:rPr>
              <a:t>“</a:t>
            </a:r>
            <a:endParaRPr lang="en-US" sz="7000" dirty="0"/>
          </a:p>
        </p:txBody>
      </p:sp>
      <p:sp>
        <p:nvSpPr>
          <p:cNvPr id="8" name="Text 4"/>
          <p:cNvSpPr/>
          <p:nvPr/>
        </p:nvSpPr>
        <p:spPr>
          <a:xfrm>
            <a:off x="658368" y="1691640"/>
            <a:ext cx="7498080" cy="1645920"/>
          </a:xfrm>
          <a:prstGeom prst="rect">
            <a:avLst/>
          </a:prstGeom>
          <a:noFill/>
          <a:ln/>
        </p:spPr>
        <p:txBody>
          <a:bodyPr wrap="square" rtlCol="0" anchor="ctr"/>
          <a:lstStyle/>
          <a:p>
            <a:pPr marL="0" indent="0">
              <a:buNone/>
            </a:pPr>
            <a:r>
              <a:rPr lang="en-US" sz="3400" i="1" dirty="0">
                <a:solidFill>
                  <a:srgbClr val="FFFFFF"/>
                </a:solidFill>
                <a:latin typeface="Georgia" pitchFamily="34" charset="0"/>
                <a:ea typeface="Georgia" pitchFamily="34" charset="-122"/>
                <a:cs typeface="Georgia" pitchFamily="34" charset="-120"/>
              </a:rPr>
              <a:t>What is one proactive step you will take before July 1?</a:t>
            </a:r>
            <a:endParaRPr lang="en-US" sz="3400" dirty="0"/>
          </a:p>
        </p:txBody>
      </p:sp>
      <p:sp>
        <p:nvSpPr>
          <p:cNvPr id="9" name="Shape 5"/>
          <p:cNvSpPr/>
          <p:nvPr/>
        </p:nvSpPr>
        <p:spPr>
          <a:xfrm>
            <a:off x="658368" y="3429000"/>
            <a:ext cx="5029200" cy="36576"/>
          </a:xfrm>
          <a:prstGeom prst="rect">
            <a:avLst/>
          </a:prstGeom>
          <a:solidFill>
            <a:srgbClr val="F7A81B"/>
          </a:solidFill>
          <a:ln w="12700">
            <a:solidFill>
              <a:srgbClr val="F7A81B"/>
            </a:solidFill>
            <a:prstDash val="solid"/>
          </a:ln>
        </p:spPr>
        <p:txBody>
          <a:bodyPr/>
          <a:lstStyle/>
          <a:p>
            <a:endParaRPr lang="en-US"/>
          </a:p>
        </p:txBody>
      </p:sp>
      <p:sp>
        <p:nvSpPr>
          <p:cNvPr id="10" name="Text 6"/>
          <p:cNvSpPr/>
          <p:nvPr/>
        </p:nvSpPr>
        <p:spPr>
          <a:xfrm>
            <a:off x="658368" y="3520440"/>
            <a:ext cx="7315200" cy="457200"/>
          </a:xfrm>
          <a:prstGeom prst="rect">
            <a:avLst/>
          </a:prstGeom>
          <a:noFill/>
          <a:ln/>
        </p:spPr>
        <p:txBody>
          <a:bodyPr wrap="square" rtlCol="0" anchor="ctr"/>
          <a:lstStyle/>
          <a:p>
            <a:pPr marL="0" indent="0">
              <a:buNone/>
            </a:pPr>
            <a:r>
              <a:rPr lang="en-US" sz="1400" i="1" dirty="0">
                <a:solidFill>
                  <a:srgbClr val="AABBD4"/>
                </a:solidFill>
                <a:latin typeface="Calibri" pitchFamily="34" charset="0"/>
                <a:ea typeface="Calibri" pitchFamily="34" charset="-122"/>
                <a:cs typeface="Calibri" pitchFamily="34" charset="-120"/>
              </a:rPr>
              <a:t>Take a moment to write it down. We’ll share a few before we close.</a:t>
            </a:r>
            <a:endParaRPr lang="en-US" sz="1400" dirty="0"/>
          </a:p>
        </p:txBody>
      </p:sp>
      <p:sp>
        <p:nvSpPr>
          <p:cNvPr id="11" name="Shape 7"/>
          <p:cNvSpPr/>
          <p:nvPr/>
        </p:nvSpPr>
        <p:spPr>
          <a:xfrm>
            <a:off x="0" y="4937760"/>
            <a:ext cx="9144000" cy="205740"/>
          </a:xfrm>
          <a:prstGeom prst="rect">
            <a:avLst/>
          </a:prstGeom>
          <a:solidFill>
            <a:srgbClr val="F7A81B"/>
          </a:solidFill>
          <a:ln w="12700">
            <a:solidFill>
              <a:srgbClr val="F7A81B"/>
            </a:solidFill>
            <a:prstDash val="solid"/>
          </a:ln>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3" name="Image 0" descr="/home/claude/unpacked/ppt/media/image5.png"/>
          <p:cNvPicPr>
            <a:picLocks noChangeAspect="1"/>
          </p:cNvPicPr>
          <p:nvPr/>
        </p:nvPicPr>
        <p:blipFill>
          <a:blip r:embed="rId3"/>
          <a:stretch>
            <a:fillRect/>
          </a:stretch>
        </p:blipFill>
        <p:spPr>
          <a:xfrm>
            <a:off x="274320" y="91440"/>
            <a:ext cx="2926080" cy="530352"/>
          </a:xfrm>
          <a:prstGeom prst="rect">
            <a:avLst/>
          </a:prstGeom>
        </p:spPr>
      </p:pic>
      <p:sp>
        <p:nvSpPr>
          <p:cNvPr id="4" name="Shape 1"/>
          <p:cNvSpPr/>
          <p:nvPr/>
        </p:nvSpPr>
        <p:spPr>
          <a:xfrm>
            <a:off x="0" y="621792"/>
            <a:ext cx="9144000" cy="566928"/>
          </a:xfrm>
          <a:prstGeom prst="rect">
            <a:avLst/>
          </a:prstGeom>
          <a:solidFill>
            <a:srgbClr val="17458F"/>
          </a:solidFill>
          <a:ln w="12700">
            <a:solidFill>
              <a:srgbClr val="17458F"/>
            </a:solidFill>
            <a:prstDash val="solid"/>
          </a:ln>
        </p:spPr>
        <p:txBody>
          <a:bodyPr/>
          <a:lstStyle/>
          <a:p>
            <a:endParaRPr lang="en-US"/>
          </a:p>
        </p:txBody>
      </p:sp>
      <p:sp>
        <p:nvSpPr>
          <p:cNvPr id="5" name="Text 2"/>
          <p:cNvSpPr/>
          <p:nvPr/>
        </p:nvSpPr>
        <p:spPr>
          <a:xfrm>
            <a:off x="365760" y="621792"/>
            <a:ext cx="8412480" cy="566928"/>
          </a:xfrm>
          <a:prstGeom prst="rect">
            <a:avLst/>
          </a:prstGeom>
          <a:noFill/>
          <a:ln/>
        </p:spPr>
        <p:txBody>
          <a:bodyPr wrap="square" lIns="0" tIns="0" rIns="0" bIns="0" rtlCol="0" anchor="ctr"/>
          <a:lstStyle/>
          <a:p>
            <a:pPr marL="0" indent="0">
              <a:buNone/>
            </a:pPr>
            <a:r>
              <a:rPr lang="en-US" sz="2200" b="1" dirty="0">
                <a:solidFill>
                  <a:srgbClr val="FFFFFF"/>
                </a:solidFill>
                <a:latin typeface="Arial Black" pitchFamily="34" charset="0"/>
                <a:ea typeface="Arial Black" pitchFamily="34" charset="-122"/>
                <a:cs typeface="Arial Black" pitchFamily="34" charset="-120"/>
              </a:rPr>
              <a:t>SESSION EVALUATION</a:t>
            </a:r>
            <a:endParaRPr lang="en-US" sz="2200" dirty="0"/>
          </a:p>
        </p:txBody>
      </p:sp>
      <p:sp>
        <p:nvSpPr>
          <p:cNvPr id="6" name="Text 3"/>
          <p:cNvSpPr/>
          <p:nvPr/>
        </p:nvSpPr>
        <p:spPr>
          <a:xfrm>
            <a:off x="457200" y="1280160"/>
            <a:ext cx="8229600" cy="457200"/>
          </a:xfrm>
          <a:prstGeom prst="rect">
            <a:avLst/>
          </a:prstGeom>
          <a:noFill/>
          <a:ln/>
        </p:spPr>
        <p:txBody>
          <a:bodyPr wrap="square" rtlCol="0" anchor="ctr"/>
          <a:lstStyle/>
          <a:p>
            <a:pPr marL="0" indent="0" algn="ctr">
              <a:buNone/>
            </a:pPr>
            <a:r>
              <a:rPr lang="en-US" sz="1500" dirty="0">
                <a:solidFill>
                  <a:srgbClr val="0D2B5E"/>
                </a:solidFill>
                <a:latin typeface="Calibri" pitchFamily="34" charset="0"/>
                <a:ea typeface="Calibri" pitchFamily="34" charset="-122"/>
                <a:cs typeface="Calibri" pitchFamily="34" charset="-120"/>
              </a:rPr>
              <a:t>Please take a moment to complete the evaluation for this session.</a:t>
            </a:r>
            <a:endParaRPr lang="en-US" sz="1500" dirty="0"/>
          </a:p>
        </p:txBody>
      </p:sp>
      <p:pic>
        <p:nvPicPr>
          <p:cNvPr id="7" name="Image 1" descr="/home/claude/unpacked/ppt/media/image6.png"/>
          <p:cNvPicPr>
            <a:picLocks noChangeAspect="1"/>
          </p:cNvPicPr>
          <p:nvPr/>
        </p:nvPicPr>
        <p:blipFill>
          <a:blip r:embed="rId4"/>
          <a:stretch>
            <a:fillRect/>
          </a:stretch>
        </p:blipFill>
        <p:spPr>
          <a:xfrm>
            <a:off x="3429000" y="1828800"/>
            <a:ext cx="2286000" cy="2286000"/>
          </a:xfrm>
          <a:prstGeom prst="rect">
            <a:avLst/>
          </a:prstGeom>
        </p:spPr>
      </p:pic>
      <p:sp>
        <p:nvSpPr>
          <p:cNvPr id="8" name="Text 4"/>
          <p:cNvSpPr/>
          <p:nvPr/>
        </p:nvSpPr>
        <p:spPr>
          <a:xfrm>
            <a:off x="1371600" y="4206240"/>
            <a:ext cx="6400800" cy="548640"/>
          </a:xfrm>
          <a:prstGeom prst="rect">
            <a:avLst/>
          </a:prstGeom>
          <a:noFill/>
          <a:ln/>
        </p:spPr>
        <p:txBody>
          <a:bodyPr wrap="square" rtlCol="0" anchor="ctr"/>
          <a:lstStyle/>
          <a:p>
            <a:pPr marL="0" indent="0" algn="ctr">
              <a:buNone/>
            </a:pPr>
            <a:r>
              <a:rPr lang="en-US" sz="1200" i="1" dirty="0">
                <a:solidFill>
                  <a:srgbClr val="17458F"/>
                </a:solidFill>
                <a:latin typeface="Calibri" pitchFamily="34" charset="0"/>
                <a:ea typeface="Calibri" pitchFamily="34" charset="-122"/>
                <a:cs typeface="Calibri" pitchFamily="34" charset="-120"/>
              </a:rPr>
              <a:t>RI Club &amp; District Support</a:t>
            </a:r>
            <a:endParaRPr lang="en-US" sz="1200" dirty="0"/>
          </a:p>
          <a:p>
            <a:pPr marL="0" indent="0" algn="ctr">
              <a:buNone/>
            </a:pPr>
            <a:r>
              <a:rPr lang="en-US" sz="1200" i="1" dirty="0">
                <a:solidFill>
                  <a:srgbClr val="17458F"/>
                </a:solidFill>
                <a:latin typeface="Calibri" pitchFamily="34" charset="0"/>
                <a:ea typeface="Calibri" pitchFamily="34" charset="-122"/>
                <a:cs typeface="Calibri" pitchFamily="34" charset="-120"/>
              </a:rPr>
              <a:t>Presented by Cassie Howder</a:t>
            </a:r>
            <a:endParaRPr lang="en-US" sz="1200" dirty="0"/>
          </a:p>
        </p:txBody>
      </p:sp>
      <p:sp>
        <p:nvSpPr>
          <p:cNvPr id="9" name="Shape 5"/>
          <p:cNvSpPr/>
          <p:nvPr/>
        </p:nvSpPr>
        <p:spPr>
          <a:xfrm>
            <a:off x="0" y="4937760"/>
            <a:ext cx="9144000" cy="205740"/>
          </a:xfrm>
          <a:prstGeom prst="rect">
            <a:avLst/>
          </a:prstGeom>
          <a:solidFill>
            <a:srgbClr val="17458F"/>
          </a:solidFill>
          <a:ln w="12700">
            <a:solidFill>
              <a:srgbClr val="17458F"/>
            </a:solidFill>
            <a:prstDash val="solid"/>
          </a:ln>
        </p:spPr>
        <p:txBody>
          <a:bodyPr/>
          <a:lstStyle/>
          <a:p>
            <a:endParaRPr lang="en-US"/>
          </a:p>
        </p:txBody>
      </p:sp>
      <p:sp>
        <p:nvSpPr>
          <p:cNvPr id="10" name="Text 6"/>
          <p:cNvSpPr/>
          <p:nvPr/>
        </p:nvSpPr>
        <p:spPr>
          <a:xfrm>
            <a:off x="274320" y="4937760"/>
            <a:ext cx="8595360" cy="205740"/>
          </a:xfrm>
          <a:prstGeom prst="rect">
            <a:avLst/>
          </a:prstGeom>
          <a:noFill/>
          <a:ln/>
        </p:spPr>
        <p:txBody>
          <a:bodyPr wrap="square" lIns="0" tIns="0" rIns="0" bIns="0" rtlCol="0" anchor="ctr"/>
          <a:lstStyle/>
          <a:p>
            <a:pPr marL="0" indent="0" algn="l">
              <a:buNone/>
            </a:pPr>
            <a:r>
              <a:rPr lang="en-US" sz="900" dirty="0">
                <a:solidFill>
                  <a:srgbClr val="FFFFFF"/>
                </a:solidFill>
              </a:rPr>
              <a:t>RI Club &amp; District Support  |  Far West PELS 2025</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bg>
      <p:bgPr>
        <a:solidFill>
          <a:srgbClr val="0D2B5E"/>
        </a:solidFill>
        <a:effectLst/>
      </p:bgPr>
    </p:bg>
    <p:spTree>
      <p:nvGrpSpPr>
        <p:cNvPr id="1" name=""/>
        <p:cNvGrpSpPr/>
        <p:nvPr/>
      </p:nvGrpSpPr>
      <p:grpSpPr>
        <a:xfrm>
          <a:off x="0" y="0"/>
          <a:ext cx="0" cy="0"/>
          <a:chOff x="0" y="0"/>
          <a:chExt cx="0" cy="0"/>
        </a:xfrm>
      </p:grpSpPr>
      <p:pic>
        <p:nvPicPr>
          <p:cNvPr id="2" name="Image 0" descr="/home/claude/unpacked/ppt/media/image2.png"/>
          <p:cNvPicPr>
            <a:picLocks noChangeAspect="1"/>
          </p:cNvPicPr>
          <p:nvPr/>
        </p:nvPicPr>
        <p:blipFill>
          <a:blip r:embed="rId3">
            <a:alphaModFix amt="18000"/>
          </a:blip>
          <a:stretch>
            <a:fillRect/>
          </a:stretch>
        </p:blipFill>
        <p:spPr>
          <a:xfrm>
            <a:off x="5029200" y="-457200"/>
            <a:ext cx="5029200" cy="5029200"/>
          </a:xfrm>
          <a:prstGeom prst="rect">
            <a:avLst/>
          </a:prstGeom>
        </p:spPr>
      </p:pic>
      <p:sp>
        <p:nvSpPr>
          <p:cNvPr id="3" name="Shape 0"/>
          <p:cNvSpPr/>
          <p:nvPr/>
        </p:nvSpPr>
        <p:spPr>
          <a:xfrm>
            <a:off x="0" y="0"/>
            <a:ext cx="9144000" cy="73152"/>
          </a:xfrm>
          <a:prstGeom prst="rect">
            <a:avLst/>
          </a:prstGeom>
          <a:solidFill>
            <a:srgbClr val="F7A81B"/>
          </a:solidFill>
          <a:ln w="12700">
            <a:solidFill>
              <a:srgbClr val="F7A81B"/>
            </a:solidFill>
            <a:prstDash val="solid"/>
          </a:ln>
        </p:spPr>
        <p:txBody>
          <a:bodyPr/>
          <a:lstStyle/>
          <a:p>
            <a:endParaRPr lang="en-US"/>
          </a:p>
        </p:txBody>
      </p:sp>
      <p:pic>
        <p:nvPicPr>
          <p:cNvPr id="4" name="Image 1" descr="/home/claude/unpacked/ppt/media/image4.png"/>
          <p:cNvPicPr>
            <a:picLocks noChangeAspect="1"/>
          </p:cNvPicPr>
          <p:nvPr/>
        </p:nvPicPr>
        <p:blipFill>
          <a:blip r:embed="rId4"/>
          <a:stretch>
            <a:fillRect/>
          </a:stretch>
        </p:blipFill>
        <p:spPr>
          <a:xfrm>
            <a:off x="274320" y="91440"/>
            <a:ext cx="2743200" cy="530352"/>
          </a:xfrm>
          <a:prstGeom prst="rect">
            <a:avLst/>
          </a:prstGeom>
        </p:spPr>
      </p:pic>
      <p:sp>
        <p:nvSpPr>
          <p:cNvPr id="5" name="Shape 1"/>
          <p:cNvSpPr/>
          <p:nvPr/>
        </p:nvSpPr>
        <p:spPr>
          <a:xfrm>
            <a:off x="0" y="1188720"/>
            <a:ext cx="109728" cy="2926080"/>
          </a:xfrm>
          <a:prstGeom prst="rect">
            <a:avLst/>
          </a:prstGeom>
          <a:solidFill>
            <a:srgbClr val="F7A81B"/>
          </a:solidFill>
          <a:ln w="12700">
            <a:solidFill>
              <a:srgbClr val="F7A81B"/>
            </a:solidFill>
            <a:prstDash val="solid"/>
          </a:ln>
        </p:spPr>
        <p:txBody>
          <a:bodyPr/>
          <a:lstStyle/>
          <a:p>
            <a:endParaRPr lang="en-US"/>
          </a:p>
        </p:txBody>
      </p:sp>
      <p:sp>
        <p:nvSpPr>
          <p:cNvPr id="6" name="Text 2"/>
          <p:cNvSpPr/>
          <p:nvPr/>
        </p:nvSpPr>
        <p:spPr>
          <a:xfrm>
            <a:off x="274320" y="1280160"/>
            <a:ext cx="6400800" cy="1097280"/>
          </a:xfrm>
          <a:prstGeom prst="rect">
            <a:avLst/>
          </a:prstGeom>
          <a:noFill/>
          <a:ln/>
        </p:spPr>
        <p:txBody>
          <a:bodyPr wrap="square" rtlCol="0" anchor="ctr"/>
          <a:lstStyle/>
          <a:p>
            <a:pPr marL="0" indent="0">
              <a:buNone/>
            </a:pPr>
            <a:r>
              <a:rPr lang="en-US" sz="5200" b="1" dirty="0">
                <a:solidFill>
                  <a:srgbClr val="FFFFFF"/>
                </a:solidFill>
                <a:latin typeface="Arial Black" pitchFamily="34" charset="0"/>
                <a:ea typeface="Arial Black" pitchFamily="34" charset="-122"/>
                <a:cs typeface="Arial Black" pitchFamily="34" charset="-120"/>
              </a:rPr>
              <a:t>Thank You</a:t>
            </a:r>
            <a:endParaRPr lang="en-US" sz="5200" dirty="0"/>
          </a:p>
        </p:txBody>
      </p:sp>
      <p:sp>
        <p:nvSpPr>
          <p:cNvPr id="7" name="Shape 3"/>
          <p:cNvSpPr/>
          <p:nvPr/>
        </p:nvSpPr>
        <p:spPr>
          <a:xfrm>
            <a:off x="274320" y="2423160"/>
            <a:ext cx="4572000" cy="36576"/>
          </a:xfrm>
          <a:prstGeom prst="rect">
            <a:avLst/>
          </a:prstGeom>
          <a:solidFill>
            <a:srgbClr val="F7A81B"/>
          </a:solidFill>
          <a:ln w="12700">
            <a:solidFill>
              <a:srgbClr val="F7A81B"/>
            </a:solidFill>
            <a:prstDash val="solid"/>
          </a:ln>
        </p:spPr>
        <p:txBody>
          <a:bodyPr/>
          <a:lstStyle/>
          <a:p>
            <a:endParaRPr lang="en-US"/>
          </a:p>
        </p:txBody>
      </p:sp>
      <p:sp>
        <p:nvSpPr>
          <p:cNvPr id="8" name="Text 4"/>
          <p:cNvSpPr/>
          <p:nvPr/>
        </p:nvSpPr>
        <p:spPr>
          <a:xfrm>
            <a:off x="274320" y="2560320"/>
            <a:ext cx="5943600" cy="118872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Cassie Howder</a:t>
            </a:r>
            <a:endParaRPr lang="en-US" sz="1500" dirty="0"/>
          </a:p>
          <a:p>
            <a:pPr marL="0" indent="0">
              <a:buNone/>
            </a:pPr>
            <a:r>
              <a:rPr lang="en-US" sz="1500" dirty="0">
                <a:solidFill>
                  <a:srgbClr val="FFFFFF"/>
                </a:solidFill>
                <a:latin typeface="Calibri" pitchFamily="34" charset="0"/>
                <a:ea typeface="Calibri" pitchFamily="34" charset="-122"/>
                <a:cs typeface="Calibri" pitchFamily="34" charset="-120"/>
              </a:rPr>
              <a:t>Youth Safety &amp; Culture Manager, Americas, Rotary International</a:t>
            </a:r>
            <a:endParaRPr lang="en-US" sz="1500" dirty="0"/>
          </a:p>
          <a:p>
            <a:pPr marL="0" indent="0">
              <a:buNone/>
            </a:pPr>
            <a:r>
              <a:rPr lang="en-US" sz="1500" dirty="0">
                <a:solidFill>
                  <a:srgbClr val="F7A81B"/>
                </a:solidFill>
                <a:latin typeface="Calibri" pitchFamily="34" charset="0"/>
                <a:ea typeface="Calibri" pitchFamily="34" charset="-122"/>
                <a:cs typeface="Calibri" pitchFamily="34" charset="-120"/>
              </a:rPr>
              <a:t>cassie.howder@rotary.org</a:t>
            </a:r>
            <a:endParaRPr lang="en-US" sz="1500" dirty="0"/>
          </a:p>
        </p:txBody>
      </p:sp>
      <p:sp>
        <p:nvSpPr>
          <p:cNvPr id="9" name="Text 5"/>
          <p:cNvSpPr/>
          <p:nvPr/>
        </p:nvSpPr>
        <p:spPr>
          <a:xfrm>
            <a:off x="274320" y="3794760"/>
            <a:ext cx="4572000" cy="457200"/>
          </a:xfrm>
          <a:prstGeom prst="rect">
            <a:avLst/>
          </a:prstGeom>
          <a:noFill/>
          <a:ln/>
        </p:spPr>
        <p:txBody>
          <a:bodyPr wrap="square" rtlCol="0" anchor="ctr"/>
          <a:lstStyle/>
          <a:p>
            <a:pPr marL="0" indent="0">
              <a:buNone/>
            </a:pPr>
            <a:r>
              <a:rPr lang="en-US" sz="1600" i="1" dirty="0">
                <a:solidFill>
                  <a:srgbClr val="AABBD4"/>
                </a:solidFill>
                <a:latin typeface="Georgia" pitchFamily="34" charset="0"/>
                <a:ea typeface="Georgia" pitchFamily="34" charset="-122"/>
                <a:cs typeface="Georgia" pitchFamily="34" charset="-120"/>
              </a:rPr>
              <a:t>Questions? I'm here.</a:t>
            </a:r>
            <a:endParaRPr lang="en-US" sz="1600" dirty="0"/>
          </a:p>
        </p:txBody>
      </p:sp>
      <p:sp>
        <p:nvSpPr>
          <p:cNvPr id="10" name="Shape 6"/>
          <p:cNvSpPr/>
          <p:nvPr/>
        </p:nvSpPr>
        <p:spPr>
          <a:xfrm>
            <a:off x="0" y="4937760"/>
            <a:ext cx="9144000" cy="205740"/>
          </a:xfrm>
          <a:prstGeom prst="rect">
            <a:avLst/>
          </a:prstGeom>
          <a:solidFill>
            <a:srgbClr val="F7A81B"/>
          </a:solidFill>
          <a:ln w="12700">
            <a:solidFill>
              <a:srgbClr val="F7A81B"/>
            </a:solidFill>
            <a:prstDash val="solid"/>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980</TotalTime>
  <Words>3331</Words>
  <Application>Microsoft Office PowerPoint</Application>
  <PresentationFormat>On-screen Show (16:9)</PresentationFormat>
  <Paragraphs>280</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 Black</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 Club &amp; District Support</dc:title>
  <dc:subject>PptxGenJS Presentation</dc:subject>
  <dc:creator>PptxGenJS</dc:creator>
  <cp:lastModifiedBy>Cassie Howder</cp:lastModifiedBy>
  <cp:revision>2</cp:revision>
  <dcterms:created xsi:type="dcterms:W3CDTF">2026-03-07T00:41:01Z</dcterms:created>
  <dcterms:modified xsi:type="dcterms:W3CDTF">2026-03-07T17:13:11Z</dcterms:modified>
</cp:coreProperties>
</file>